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4"/>
  </p:sldMasterIdLst>
  <p:notesMasterIdLst>
    <p:notesMasterId r:id="rId26"/>
  </p:notesMasterIdLst>
  <p:handoutMasterIdLst>
    <p:handoutMasterId r:id="rId27"/>
  </p:handoutMasterIdLst>
  <p:sldIdLst>
    <p:sldId id="263" r:id="rId5"/>
    <p:sldId id="264" r:id="rId6"/>
    <p:sldId id="265" r:id="rId7"/>
    <p:sldId id="266" r:id="rId8"/>
    <p:sldId id="269" r:id="rId9"/>
    <p:sldId id="270" r:id="rId10"/>
    <p:sldId id="271" r:id="rId11"/>
    <p:sldId id="272" r:id="rId12"/>
    <p:sldId id="273" r:id="rId13"/>
    <p:sldId id="274" r:id="rId14"/>
    <p:sldId id="275" r:id="rId15"/>
    <p:sldId id="276" r:id="rId16"/>
    <p:sldId id="277" r:id="rId17"/>
    <p:sldId id="278" r:id="rId18"/>
    <p:sldId id="279" r:id="rId19"/>
    <p:sldId id="280" r:id="rId20"/>
    <p:sldId id="284" r:id="rId21"/>
    <p:sldId id="282" r:id="rId22"/>
    <p:sldId id="281" r:id="rId23"/>
    <p:sldId id="267" r:id="rId24"/>
    <p:sldId id="283" r:id="rId25"/>
  </p:sldIdLst>
  <p:sldSz cx="12192000" cy="6858000"/>
  <p:notesSz cx="6858000" cy="9144000"/>
  <p:defaultTextStyle>
    <a:defPPr rtl="0">
      <a:defRPr lang="ko-k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만든 이" initials="오전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48" autoAdjust="0"/>
    <p:restoredTop sz="96036" autoAdjust="0"/>
  </p:normalViewPr>
  <p:slideViewPr>
    <p:cSldViewPr snapToGrid="0">
      <p:cViewPr varScale="1">
        <p:scale>
          <a:sx n="58" d="100"/>
          <a:sy n="58" d="100"/>
        </p:scale>
        <p:origin x="90" y="1014"/>
      </p:cViewPr>
      <p:guideLst/>
    </p:cSldViewPr>
  </p:slideViewPr>
  <p:outlineViewPr>
    <p:cViewPr>
      <p:scale>
        <a:sx n="33" d="100"/>
        <a:sy n="33" d="100"/>
      </p:scale>
      <p:origin x="0" y="-3192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5" d="100"/>
          <a:sy n="85" d="100"/>
        </p:scale>
        <p:origin x="3804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handoutMaster" Target="handoutMasters/handout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3442694B-B60E-4224-A707-46EF356B1656}" type="datetime1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2023-10-10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BDC6024-2298-4112-BE31-FB57B6CCC187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‹#›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684024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7CFBF60D-4B8A-422C-BCBC-B78B3DE39D16}" type="datetime1">
              <a:rPr lang="ko-KR" altLang="en-US" smtClean="0"/>
              <a:pPr/>
              <a:t>2023-10-10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ko-KR" altLang="en-US" noProof="0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ko-KR" altLang="en-US" noProof="0" dirty="0"/>
              <a:t>마스터 텍스트 스타일을 편집하려면 클릭하세요</a:t>
            </a:r>
            <a:r>
              <a:rPr lang="en-US" altLang="ko-KR" noProof="0" dirty="0"/>
              <a:t>.</a:t>
            </a:r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D96BF7A0-DF76-46CF-A073-73201CF22727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27188374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96BF7A0-DF76-46CF-A073-73201CF22727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209299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Brickwork-HD-R1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2" name="자유형 11"/>
          <p:cNvSpPr/>
          <p:nvPr/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자유형 13"/>
          <p:cNvSpPr/>
          <p:nvPr/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자유형 25"/>
          <p:cNvSpPr/>
          <p:nvPr/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자유형 14"/>
          <p:cNvSpPr/>
          <p:nvPr/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 rot="21420000">
            <a:off x="891201" y="662656"/>
            <a:ext cx="9755187" cy="2766528"/>
          </a:xfrm>
        </p:spPr>
        <p:txBody>
          <a:bodyPr rtlCol="0" anchor="b">
            <a:normAutofit/>
          </a:bodyPr>
          <a:lstStyle>
            <a:lvl1pPr algn="r">
              <a:defRPr sz="8000"/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 rot="21420000">
            <a:off x="983062" y="3505209"/>
            <a:ext cx="9755187" cy="550333"/>
          </a:xfrm>
        </p:spPr>
        <p:txBody>
          <a:bodyPr rtlCol="0" anchor="t">
            <a:noAutofit/>
          </a:bodyPr>
          <a:lstStyle>
            <a:lvl1pPr marL="0" indent="0" algn="r">
              <a:buNone/>
              <a:defRPr sz="2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 noProof="0"/>
              <a:t>클릭하여 마스터 부제목 스타일 편집</a:t>
            </a:r>
            <a:endParaRPr lang="ko-KR" altLang="en-US" noProof="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 rot="21420000">
            <a:off x="4948541" y="4578463"/>
            <a:ext cx="6143653" cy="1163112"/>
          </a:xfrm>
        </p:spPr>
        <p:txBody>
          <a:bodyPr rtlCol="0"/>
          <a:lstStyle>
            <a:lvl1pPr algn="ctr">
              <a:defRPr sz="54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E6E19CC3-C292-4A6C-9D31-73C1F332B6C2}" type="datetime1">
              <a:rPr lang="ko-KR" altLang="en-US" smtClean="0"/>
              <a:pPr/>
              <a:t>2023-10-10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 rot="21420000">
            <a:off x="-5560" y="4883024"/>
            <a:ext cx="4047239" cy="1195538"/>
          </a:xfrm>
        </p:spPr>
        <p:txBody>
          <a:bodyPr vert="horz" lIns="91440" tIns="45720" rIns="91440" bIns="45720" rtlCol="0" anchor="ctr"/>
          <a:lstStyle>
            <a:lvl1pPr algn="r">
              <a:defRPr lang="en-US" sz="5400" dirty="0"/>
            </a:lvl1pPr>
          </a:lstStyle>
          <a:p>
            <a:pPr rtl="0"/>
            <a:endParaRPr lang="ko-KR" altLang="en-US" noProof="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 rot="21420000">
            <a:off x="9851758" y="3832648"/>
            <a:ext cx="907186" cy="498470"/>
          </a:xfrm>
        </p:spPr>
        <p:txBody>
          <a:bodyPr rtlCol="0"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6D22F896-40B5-4ADD-8801-0D06FADFA095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  <p:sp>
        <p:nvSpPr>
          <p:cNvPr id="25" name="포인트가 5개인 별 24"/>
          <p:cNvSpPr/>
          <p:nvPr/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5800" y="4106333"/>
            <a:ext cx="10394708" cy="588846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그림 개체 틀 2"/>
          <p:cNvSpPr>
            <a:spLocks noGrp="1" noChangeAspect="1"/>
          </p:cNvSpPr>
          <p:nvPr>
            <p:ph type="pic" idx="1"/>
          </p:nvPr>
        </p:nvSpPr>
        <p:spPr>
          <a:xfrm>
            <a:off x="685801" y="685799"/>
            <a:ext cx="10392513" cy="319490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rtlCol="0"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en-US" altLang="ko-KR" noProof="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85780" y="4702923"/>
            <a:ext cx="10394728" cy="682472"/>
          </a:xfrm>
        </p:spPr>
        <p:txBody>
          <a:bodyPr rtlCol="0" anchor="t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35C894B0-5EF0-4BD7-B98F-2D9F6CD78A95}" type="datetime1">
              <a:rPr lang="ko-KR" altLang="en-US" smtClean="0"/>
              <a:pPr/>
              <a:t>2023-10-10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902" cy="3194903"/>
          </a:xfrm>
        </p:spPr>
        <p:txBody>
          <a:bodyPr rtlCol="0" anchor="ctr">
            <a:normAutofit/>
          </a:bodyPr>
          <a:lstStyle>
            <a:lvl1pPr algn="ctr">
              <a:defRPr sz="4800"/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85779" y="4106333"/>
            <a:ext cx="10394729" cy="1273606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36FACB93-59A7-4C74-A464-47FD5DBDE8C4}" type="datetime1">
              <a:rPr lang="ko-KR" altLang="en-US" smtClean="0"/>
              <a:pPr/>
              <a:t>2023-10-10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21732" y="685800"/>
            <a:ext cx="9525020" cy="2916704"/>
          </a:xfrm>
        </p:spPr>
        <p:txBody>
          <a:bodyPr rtlCol="0" anchor="ctr">
            <a:normAutofit/>
          </a:bodyPr>
          <a:lstStyle>
            <a:lvl1pPr algn="ctr">
              <a:defRPr sz="4800"/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12" name="텍스트 개체 틀 3"/>
          <p:cNvSpPr>
            <a:spLocks noGrp="1"/>
          </p:cNvSpPr>
          <p:nvPr>
            <p:ph type="body" sz="half" idx="13"/>
          </p:nvPr>
        </p:nvSpPr>
        <p:spPr>
          <a:xfrm>
            <a:off x="1550264" y="3610032"/>
            <a:ext cx="8667956" cy="377768"/>
          </a:xfrm>
        </p:spPr>
        <p:txBody>
          <a:bodyPr rtlCol="0" anchor="t">
            <a:normAutofit/>
          </a:bodyPr>
          <a:lstStyle>
            <a:lvl1pPr marL="0" indent="0" algn="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/>
              <a:t>마스터 텍스트 스타일 편집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85801" y="4106334"/>
            <a:ext cx="10396882" cy="1268252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6B43E7F9-FFEB-445F-A8E1-0DE8086D90CD}" type="datetime1">
              <a:rPr lang="ko-KR" altLang="en-US" smtClean="0"/>
              <a:pPr/>
              <a:t>2023-10-10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  <p:sp>
        <p:nvSpPr>
          <p:cNvPr id="13" name="텍스트 상자 12"/>
          <p:cNvSpPr txBox="1"/>
          <p:nvPr/>
        </p:nvSpPr>
        <p:spPr>
          <a:xfrm>
            <a:off x="685801" y="89262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rtl="0"/>
            <a:r>
              <a:rPr lang="ko-KR" altLang="en-US" sz="8000" noProof="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텍스트 상자 13"/>
          <p:cNvSpPr txBox="1"/>
          <p:nvPr/>
        </p:nvSpPr>
        <p:spPr>
          <a:xfrm>
            <a:off x="10473083" y="292282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ko-KR" altLang="en-US" sz="8000" noProof="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5800" y="1723854"/>
            <a:ext cx="10394707" cy="2511835"/>
          </a:xfrm>
        </p:spPr>
        <p:txBody>
          <a:bodyPr rtlCol="0" anchor="b">
            <a:normAutofit/>
          </a:bodyPr>
          <a:lstStyle>
            <a:lvl1pPr algn="l">
              <a:defRPr sz="4800"/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85800" y="4247468"/>
            <a:ext cx="10394707" cy="1140644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32A44921-D8EE-4800-8DCD-05AFA4DE6B1A}" type="datetime1">
              <a:rPr lang="ko-KR" altLang="en-US" smtClean="0"/>
              <a:pPr/>
              <a:t>2023-10-10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685802" y="685800"/>
            <a:ext cx="10394706" cy="1151965"/>
          </a:xfrm>
        </p:spPr>
        <p:txBody>
          <a:bodyPr rtlCol="0"/>
          <a:lstStyle>
            <a:lvl1pPr algn="ctr">
              <a:defRPr/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7" name="텍스트 개체 틀 2"/>
          <p:cNvSpPr>
            <a:spLocks noGrp="1"/>
          </p:cNvSpPr>
          <p:nvPr>
            <p:ph type="body" idx="1"/>
          </p:nvPr>
        </p:nvSpPr>
        <p:spPr>
          <a:xfrm>
            <a:off x="685802" y="2063395"/>
            <a:ext cx="3310128" cy="576262"/>
          </a:xfrm>
        </p:spPr>
        <p:txBody>
          <a:bodyPr rtlCol="0"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 편집</a:t>
            </a:r>
          </a:p>
        </p:txBody>
      </p:sp>
      <p:sp>
        <p:nvSpPr>
          <p:cNvPr id="8" name="텍스트 개체 틀 3"/>
          <p:cNvSpPr>
            <a:spLocks noGrp="1"/>
          </p:cNvSpPr>
          <p:nvPr>
            <p:ph type="body" sz="half" idx="15"/>
          </p:nvPr>
        </p:nvSpPr>
        <p:spPr>
          <a:xfrm>
            <a:off x="685802" y="2639658"/>
            <a:ext cx="3310128" cy="273492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 noProof="0"/>
              <a:t>마스터 텍스트 스타일 편집</a:t>
            </a:r>
          </a:p>
        </p:txBody>
      </p:sp>
      <p:sp>
        <p:nvSpPr>
          <p:cNvPr id="9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234622" y="2063395"/>
            <a:ext cx="3310128" cy="576262"/>
          </a:xfrm>
        </p:spPr>
        <p:txBody>
          <a:bodyPr rtlCol="0"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 편집</a:t>
            </a:r>
          </a:p>
        </p:txBody>
      </p:sp>
      <p:sp>
        <p:nvSpPr>
          <p:cNvPr id="10" name="텍스트 개체 틀 3"/>
          <p:cNvSpPr>
            <a:spLocks noGrp="1"/>
          </p:cNvSpPr>
          <p:nvPr>
            <p:ph type="body" sz="half" idx="16"/>
          </p:nvPr>
        </p:nvSpPr>
        <p:spPr>
          <a:xfrm>
            <a:off x="4234621" y="2639658"/>
            <a:ext cx="3310128" cy="273492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 noProof="0"/>
              <a:t>마스터 텍스트 스타일 편집</a:t>
            </a:r>
          </a:p>
        </p:txBody>
      </p:sp>
      <p:sp>
        <p:nvSpPr>
          <p:cNvPr id="11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7770380" y="2063395"/>
            <a:ext cx="3310128" cy="576262"/>
          </a:xfrm>
        </p:spPr>
        <p:txBody>
          <a:bodyPr rtlCol="0"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 편집</a:t>
            </a:r>
          </a:p>
        </p:txBody>
      </p:sp>
      <p:sp>
        <p:nvSpPr>
          <p:cNvPr id="12" name="텍스트 개체 틀 3"/>
          <p:cNvSpPr>
            <a:spLocks noGrp="1"/>
          </p:cNvSpPr>
          <p:nvPr>
            <p:ph type="body" sz="half" idx="17"/>
          </p:nvPr>
        </p:nvSpPr>
        <p:spPr>
          <a:xfrm>
            <a:off x="7770380" y="2639658"/>
            <a:ext cx="3310128" cy="273492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 noProof="0"/>
              <a:t>마스터 텍스트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A198C752-F627-49D9-8930-1A6EC82AEA6A}" type="datetime1">
              <a:rPr lang="ko-KR" altLang="en-US" smtClean="0"/>
              <a:pPr/>
              <a:t>2023-10-10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그림 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제목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</p:spPr>
        <p:txBody>
          <a:bodyPr rtlCol="0"/>
          <a:lstStyle>
            <a:lvl1pPr algn="ctr">
              <a:defRPr/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19" name="텍스트 개체 틀 2"/>
          <p:cNvSpPr>
            <a:spLocks noGrp="1"/>
          </p:cNvSpPr>
          <p:nvPr>
            <p:ph type="body" idx="1"/>
          </p:nvPr>
        </p:nvSpPr>
        <p:spPr>
          <a:xfrm>
            <a:off x="691840" y="3813025"/>
            <a:ext cx="3310128" cy="576262"/>
          </a:xfrm>
        </p:spPr>
        <p:txBody>
          <a:bodyPr rtlCol="0"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 편집</a:t>
            </a:r>
          </a:p>
        </p:txBody>
      </p:sp>
      <p:sp>
        <p:nvSpPr>
          <p:cNvPr id="20" name="그림 개체 틀 2"/>
          <p:cNvSpPr>
            <a:spLocks noGrp="1" noChangeAspect="1"/>
          </p:cNvSpPr>
          <p:nvPr>
            <p:ph type="pic" idx="15"/>
          </p:nvPr>
        </p:nvSpPr>
        <p:spPr>
          <a:xfrm>
            <a:off x="685780" y="2063395"/>
            <a:ext cx="3310128" cy="1536725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en-US" altLang="ko-KR" noProof="0" dirty="0"/>
          </a:p>
        </p:txBody>
      </p:sp>
      <p:sp>
        <p:nvSpPr>
          <p:cNvPr id="21" name="텍스트 개체 틀 3"/>
          <p:cNvSpPr>
            <a:spLocks noGrp="1"/>
          </p:cNvSpPr>
          <p:nvPr>
            <p:ph type="body" sz="half" idx="18"/>
          </p:nvPr>
        </p:nvSpPr>
        <p:spPr>
          <a:xfrm>
            <a:off x="691840" y="4389287"/>
            <a:ext cx="3310128" cy="985299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 noProof="0"/>
              <a:t>마스터 텍스트 스타일 편집</a:t>
            </a:r>
          </a:p>
        </p:txBody>
      </p:sp>
      <p:sp>
        <p:nvSpPr>
          <p:cNvPr id="22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237410" y="3813025"/>
            <a:ext cx="3310128" cy="576262"/>
          </a:xfrm>
        </p:spPr>
        <p:txBody>
          <a:bodyPr rtlCol="0"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 편집</a:t>
            </a:r>
          </a:p>
        </p:txBody>
      </p:sp>
      <p:sp>
        <p:nvSpPr>
          <p:cNvPr id="23" name="그림 개체 틀 2"/>
          <p:cNvSpPr>
            <a:spLocks noGrp="1" noChangeAspect="1"/>
          </p:cNvSpPr>
          <p:nvPr>
            <p:ph type="pic" idx="21"/>
          </p:nvPr>
        </p:nvSpPr>
        <p:spPr>
          <a:xfrm>
            <a:off x="4235999" y="2063395"/>
            <a:ext cx="3310128" cy="1535237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en-US" altLang="ko-KR" noProof="0" dirty="0"/>
          </a:p>
        </p:txBody>
      </p:sp>
      <p:sp>
        <p:nvSpPr>
          <p:cNvPr id="24" name="텍스트 개체 틀 3"/>
          <p:cNvSpPr>
            <a:spLocks noGrp="1"/>
          </p:cNvSpPr>
          <p:nvPr>
            <p:ph type="body" sz="half" idx="19"/>
          </p:nvPr>
        </p:nvSpPr>
        <p:spPr>
          <a:xfrm>
            <a:off x="4235999" y="4389286"/>
            <a:ext cx="3310128" cy="985300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 noProof="0"/>
              <a:t>마스터 텍스트 스타일 편집</a:t>
            </a:r>
          </a:p>
        </p:txBody>
      </p:sp>
      <p:sp>
        <p:nvSpPr>
          <p:cNvPr id="25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7768944" y="3813025"/>
            <a:ext cx="3310128" cy="576262"/>
          </a:xfrm>
        </p:spPr>
        <p:txBody>
          <a:bodyPr rtlCol="0"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 편집</a:t>
            </a:r>
          </a:p>
        </p:txBody>
      </p:sp>
      <p:sp>
        <p:nvSpPr>
          <p:cNvPr id="26" name="그림 개체 틀 2"/>
          <p:cNvSpPr>
            <a:spLocks noGrp="1" noChangeAspect="1"/>
          </p:cNvSpPr>
          <p:nvPr>
            <p:ph type="pic" idx="22"/>
          </p:nvPr>
        </p:nvSpPr>
        <p:spPr>
          <a:xfrm>
            <a:off x="7768819" y="2063394"/>
            <a:ext cx="3310128" cy="1537196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en-US" altLang="ko-KR" noProof="0" dirty="0"/>
          </a:p>
        </p:txBody>
      </p:sp>
      <p:sp>
        <p:nvSpPr>
          <p:cNvPr id="27" name="텍스트 개체 틀 3"/>
          <p:cNvSpPr>
            <a:spLocks noGrp="1"/>
          </p:cNvSpPr>
          <p:nvPr>
            <p:ph type="body" sz="half" idx="20"/>
          </p:nvPr>
        </p:nvSpPr>
        <p:spPr>
          <a:xfrm>
            <a:off x="7768819" y="4389284"/>
            <a:ext cx="3310128" cy="985302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 noProof="0"/>
              <a:t>마스터 텍스트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2E04C829-4A0A-4AA9-872A-8205538094F2}" type="datetime1">
              <a:rPr lang="ko-KR" altLang="en-US" smtClean="0"/>
              <a:pPr/>
              <a:t>2023-10-10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r">
              <a:defRPr/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11" name="세로 텍스트 개체 틀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2063396"/>
            <a:ext cx="10394707" cy="3311190"/>
          </a:xfrm>
        </p:spPr>
        <p:txBody>
          <a:bodyPr vert="eaVert" rtlCol="0" anchor="t"/>
          <a:lstStyle/>
          <a:p>
            <a:pPr lvl="0" rtl="0"/>
            <a:r>
              <a:rPr lang="ko-KR" altLang="en-US" noProof="0"/>
              <a:t>마스터 텍스트 스타일 편집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  <a:endParaRPr lang="ko-KR" altLang="en-US" noProof="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6640C496-4659-43D7-B70F-9A417B8C25EE}" type="datetime1">
              <a:rPr lang="ko-KR" altLang="en-US" smtClean="0"/>
              <a:pPr/>
              <a:t>2023-10-10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15862" y="685800"/>
            <a:ext cx="2264646" cy="4688785"/>
          </a:xfrm>
        </p:spPr>
        <p:txBody>
          <a:bodyPr vert="eaVert" rtlCol="0"/>
          <a:lstStyle>
            <a:lvl1pPr algn="l">
              <a:defRPr/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8" name="세로 텍스트 개체 틀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685800"/>
            <a:ext cx="7904431" cy="4688785"/>
          </a:xfrm>
        </p:spPr>
        <p:txBody>
          <a:bodyPr vert="eaVert" rtlCol="0" anchor="t"/>
          <a:lstStyle/>
          <a:p>
            <a:pPr lvl="0" rtl="0"/>
            <a:r>
              <a:rPr lang="ko-KR" altLang="en-US" noProof="0"/>
              <a:t>마스터 텍스트 스타일 편집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  <a:endParaRPr lang="ko-KR" altLang="en-US" noProof="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60F2127E-EA74-4B09-8B22-C45416BD2E67}" type="datetime1">
              <a:rPr lang="ko-KR" altLang="en-US" smtClean="0"/>
              <a:pPr/>
              <a:t>2023-10-10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12" name="내용 개체 틀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3311189"/>
          </a:xfrm>
        </p:spPr>
        <p:txBody>
          <a:bodyPr rtlCol="0"/>
          <a:lstStyle/>
          <a:p>
            <a:pPr lvl="0" rtl="0"/>
            <a:r>
              <a:rPr lang="ko-KR" altLang="en-US" noProof="0"/>
              <a:t>마스터 텍스트 스타일 편집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  <a:endParaRPr lang="ko-KR" altLang="en-US" noProof="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DB596050-E11B-4CF4-B9FF-F42FE2A019CF}" type="datetime1">
              <a:rPr lang="ko-KR" altLang="en-US" smtClean="0"/>
              <a:pPr/>
              <a:t>2023-10-10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3193487"/>
          </a:xfrm>
        </p:spPr>
        <p:txBody>
          <a:bodyPr rtlCol="0" anchor="b">
            <a:normAutofit/>
          </a:bodyPr>
          <a:lstStyle>
            <a:lvl1pPr algn="l">
              <a:defRPr sz="5400"/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85801" y="3742267"/>
            <a:ext cx="10394707" cy="1639614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1FB9C289-C966-45E7-9EB8-4BDA75A0E83C}" type="datetime1">
              <a:rPr lang="ko-KR" altLang="en-US" smtClean="0"/>
              <a:pPr/>
              <a:t>2023-10-10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두 개의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제목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8140"/>
          </a:xfrm>
        </p:spPr>
        <p:txBody>
          <a:bodyPr rtlCol="0"/>
          <a:lstStyle/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12" name="내용 개체 틀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5088714" cy="3311189"/>
          </a:xfrm>
        </p:spPr>
        <p:txBody>
          <a:bodyPr rtlCol="0" anchor="t"/>
          <a:lstStyle/>
          <a:p>
            <a:pPr lvl="0" rtl="0"/>
            <a:r>
              <a:rPr lang="ko-KR" altLang="en-US" noProof="0"/>
              <a:t>마스터 텍스트 스타일 편집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  <a:endParaRPr lang="ko-KR" altLang="en-US" noProof="0" dirty="0"/>
          </a:p>
        </p:txBody>
      </p:sp>
      <p:sp>
        <p:nvSpPr>
          <p:cNvPr id="13" name="내용 개체 틀 3"/>
          <p:cNvSpPr>
            <a:spLocks noGrp="1"/>
          </p:cNvSpPr>
          <p:nvPr>
            <p:ph sz="quarter" idx="14"/>
          </p:nvPr>
        </p:nvSpPr>
        <p:spPr>
          <a:xfrm>
            <a:off x="5993971" y="2063396"/>
            <a:ext cx="5086538" cy="3311189"/>
          </a:xfrm>
        </p:spPr>
        <p:txBody>
          <a:bodyPr rtlCol="0" anchor="t"/>
          <a:lstStyle/>
          <a:p>
            <a:pPr lvl="0" rtl="0"/>
            <a:r>
              <a:rPr lang="ko-KR" altLang="en-US" noProof="0"/>
              <a:t>마스터 텍스트 스타일 편집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  <a:endParaRPr lang="ko-KR" altLang="en-US" noProof="0" dirty="0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2F72177A-1BDB-4755-8501-F6EBE145F750}" type="datetime1">
              <a:rPr lang="ko-KR" altLang="en-US" smtClean="0"/>
              <a:pPr/>
              <a:t>2023-10-10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제목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1158140"/>
          </a:xfrm>
        </p:spPr>
        <p:txBody>
          <a:bodyPr rtlCol="0"/>
          <a:lstStyle/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18356" y="2063396"/>
            <a:ext cx="4856158" cy="679994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 편집</a:t>
            </a:r>
          </a:p>
        </p:txBody>
      </p:sp>
      <p:sp>
        <p:nvSpPr>
          <p:cNvPr id="12" name="내용 개체 틀 3"/>
          <p:cNvSpPr>
            <a:spLocks noGrp="1"/>
          </p:cNvSpPr>
          <p:nvPr>
            <p:ph sz="quarter" idx="13"/>
          </p:nvPr>
        </p:nvSpPr>
        <p:spPr>
          <a:xfrm>
            <a:off x="685802" y="2861733"/>
            <a:ext cx="5088712" cy="2512852"/>
          </a:xfrm>
        </p:spPr>
        <p:txBody>
          <a:bodyPr rtlCol="0" anchor="t"/>
          <a:lstStyle/>
          <a:p>
            <a:pPr lvl="0" rtl="0"/>
            <a:r>
              <a:rPr lang="ko-KR" altLang="en-US" noProof="0"/>
              <a:t>마스터 텍스트 스타일 편집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  <a:endParaRPr lang="ko-KR" altLang="en-US" noProof="0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218191" y="2063396"/>
            <a:ext cx="4864491" cy="679994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 편집</a:t>
            </a:r>
          </a:p>
        </p:txBody>
      </p:sp>
      <p:sp>
        <p:nvSpPr>
          <p:cNvPr id="13" name="내용 개체 틀 5"/>
          <p:cNvSpPr>
            <a:spLocks noGrp="1"/>
          </p:cNvSpPr>
          <p:nvPr>
            <p:ph sz="quarter" idx="14"/>
          </p:nvPr>
        </p:nvSpPr>
        <p:spPr>
          <a:xfrm>
            <a:off x="5993969" y="2861733"/>
            <a:ext cx="5088713" cy="2512852"/>
          </a:xfrm>
        </p:spPr>
        <p:txBody>
          <a:bodyPr rtlCol="0" anchor="t"/>
          <a:lstStyle/>
          <a:p>
            <a:pPr lvl="0" rtl="0"/>
            <a:r>
              <a:rPr lang="ko-KR" altLang="en-US" noProof="0"/>
              <a:t>마스터 텍스트 스타일 편집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  <a:endParaRPr lang="ko-KR" altLang="en-US" noProof="0" dirty="0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C386989D-A6FC-4265-8747-FC13C97455B2}" type="datetime1">
              <a:rPr lang="ko-KR" altLang="en-US" smtClean="0"/>
              <a:pPr/>
              <a:t>2023-10-10</a:t>
            </a:fld>
            <a:endParaRPr lang="ko-KR" alt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4F6A251B-F5DB-45DC-961F-4CA3450ACAEB}" type="datetime1">
              <a:rPr lang="ko-KR" altLang="en-US" smtClean="0"/>
              <a:pPr/>
              <a:t>2023-10-10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비어 있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D736E757-6153-4A56-BE86-A61A0F7058CC}" type="datetime1">
              <a:rPr lang="ko-KR" altLang="en-US" smtClean="0"/>
              <a:pPr/>
              <a:t>2023-10-10</a:t>
            </a:fld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93643" y="685800"/>
            <a:ext cx="4126860" cy="2023252"/>
          </a:xfrm>
        </p:spPr>
        <p:txBody>
          <a:bodyPr rtlCol="0" anchor="b">
            <a:normAutofit/>
          </a:bodyPr>
          <a:lstStyle>
            <a:lvl1pPr algn="ctr">
              <a:defRPr sz="3600"/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10" name="내용 개체 틀 2"/>
          <p:cNvSpPr>
            <a:spLocks noGrp="1"/>
          </p:cNvSpPr>
          <p:nvPr>
            <p:ph sz="quarter" idx="13"/>
          </p:nvPr>
        </p:nvSpPr>
        <p:spPr>
          <a:xfrm>
            <a:off x="5046132" y="685800"/>
            <a:ext cx="6034375" cy="4688785"/>
          </a:xfrm>
        </p:spPr>
        <p:txBody>
          <a:bodyPr rtlCol="0"/>
          <a:lstStyle/>
          <a:p>
            <a:pPr lvl="0" rtl="0"/>
            <a:r>
              <a:rPr lang="ko-KR" altLang="en-US" noProof="0"/>
              <a:t>마스터 텍스트 스타일 편집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  <a:endParaRPr lang="ko-KR" altLang="en-US" noProof="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93642" y="2709052"/>
            <a:ext cx="4126861" cy="2665533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0B32C8EE-345C-45B4-912C-2AA015329590}" type="datetime1">
              <a:rPr lang="ko-KR" altLang="en-US" smtClean="0"/>
              <a:pPr/>
              <a:t>2023-10-10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6345302" cy="2023252"/>
          </a:xfrm>
        </p:spPr>
        <p:txBody>
          <a:bodyPr rtlCol="0" anchor="b">
            <a:normAutofit/>
          </a:bodyPr>
          <a:lstStyle>
            <a:lvl1pPr algn="ctr">
              <a:defRPr sz="3600"/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그림 개체 틀 2"/>
          <p:cNvSpPr>
            <a:spLocks noGrp="1" noChangeAspect="1"/>
          </p:cNvSpPr>
          <p:nvPr>
            <p:ph type="pic" idx="1"/>
          </p:nvPr>
        </p:nvSpPr>
        <p:spPr>
          <a:xfrm>
            <a:off x="7482362" y="0"/>
            <a:ext cx="3598146" cy="507153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rtlCol="0"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en-US" altLang="ko-KR" noProof="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85801" y="2709052"/>
            <a:ext cx="6345301" cy="2362481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6DB7071A-CBC3-4A65-842E-C6E03B3B0493}" type="datetime1">
              <a:rPr lang="ko-KR" altLang="en-US" smtClean="0"/>
              <a:pPr/>
              <a:t>2023-10-10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Brickwork-HD-R1a.jp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그룹 9"/>
          <p:cNvGrpSpPr/>
          <p:nvPr/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11" name="직사각형 10"/>
            <p:cNvSpPr/>
            <p:nvPr/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자유형 11"/>
            <p:cNvSpPr/>
            <p:nvPr/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13" name="직사각형 12"/>
            <p:cNvSpPr/>
            <p:nvPr/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ko-KR" altLang="en-US" noProof="0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85800" y="2063396"/>
            <a:ext cx="10396883" cy="3311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rtl="0"/>
            <a:r>
              <a:rPr lang="ko-KR" altLang="en-US" noProof="0" dirty="0"/>
              <a:t>마스터 텍스트 스타일을 편집하려면 클릭하세요</a:t>
            </a:r>
            <a:r>
              <a:rPr lang="en-US" altLang="ko-KR" noProof="0" dirty="0"/>
              <a:t>.</a:t>
            </a:r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 b="1" cap="all" baseline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FD5029C7-654B-43B0-A422-8E52EB6575E0}" type="datetime1">
              <a:rPr lang="ko-KR" altLang="en-US" smtClean="0"/>
              <a:pPr/>
              <a:t>2023-10-10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200" b="1" cap="all" baseline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0" b="1" cap="all" baseline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6D22F896-40B5-4ADD-8801-0D06FADFA095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5400" b="1" kern="1200" cap="all" baseline="0">
          <a:solidFill>
            <a:schemeClr val="accent1"/>
          </a:solidFill>
          <a:effectLst/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120000"/>
        </a:lnSpc>
        <a:spcBef>
          <a:spcPts val="10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2000" b="1" kern="1200" cap="all" baseline="0">
          <a:solidFill>
            <a:schemeClr val="tx1"/>
          </a:solidFill>
          <a:effectLst/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800" b="1" kern="1200" cap="all" baseline="0">
          <a:solidFill>
            <a:schemeClr val="tx1"/>
          </a:solidFill>
          <a:effectLst/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600" b="1" kern="1200" cap="all" baseline="0">
          <a:solidFill>
            <a:schemeClr val="tx1"/>
          </a:solidFill>
          <a:effectLst/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b="1" kern="1200" cap="all" baseline="0">
          <a:solidFill>
            <a:schemeClr val="tx1"/>
          </a:solidFill>
          <a:effectLst/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b="1" kern="1200" cap="all" baseline="0">
          <a:solidFill>
            <a:schemeClr val="tx1"/>
          </a:solidFill>
          <a:effectLst/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대상 클로즈업">
            <a:extLst>
              <a:ext uri="{FF2B5EF4-FFF2-40B4-BE49-F238E27FC236}">
                <a16:creationId xmlns:a16="http://schemas.microsoft.com/office/drawing/2014/main" id="{F3227ED0-D5D4-4DDB-9F4E-B919EEF5450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091" t="18080" b="531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9" name="자유형(F) 9">
            <a:extLst>
              <a:ext uri="{FF2B5EF4-FFF2-40B4-BE49-F238E27FC236}">
                <a16:creationId xmlns:a16="http://schemas.microsoft.com/office/drawing/2014/main" id="{BE135C2E-C781-46AF-BE4C-9B57C07D9C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8288" y="2698990"/>
            <a:ext cx="11338098" cy="3612111"/>
          </a:xfrm>
          <a:custGeom>
            <a:avLst/>
            <a:gdLst>
              <a:gd name="connsiteX0" fmla="*/ 0 w 11329257"/>
              <a:gd name="connsiteY0" fmla="*/ 1672253 h 3112578"/>
              <a:gd name="connsiteX1" fmla="*/ 11201741 w 11329257"/>
              <a:gd name="connsiteY1" fmla="*/ 0 h 3112578"/>
              <a:gd name="connsiteX2" fmla="*/ 11329257 w 11329257"/>
              <a:gd name="connsiteY2" fmla="*/ 2508571 h 3112578"/>
              <a:gd name="connsiteX3" fmla="*/ 0 w 11329257"/>
              <a:gd name="connsiteY3" fmla="*/ 3112578 h 3112578"/>
              <a:gd name="connsiteX4" fmla="*/ 0 w 11329257"/>
              <a:gd name="connsiteY4" fmla="*/ 1672253 h 3112578"/>
              <a:gd name="connsiteX0" fmla="*/ 8467 w 11329257"/>
              <a:gd name="connsiteY0" fmla="*/ 994919 h 3112578"/>
              <a:gd name="connsiteX1" fmla="*/ 11201741 w 11329257"/>
              <a:gd name="connsiteY1" fmla="*/ 0 h 3112578"/>
              <a:gd name="connsiteX2" fmla="*/ 11329257 w 11329257"/>
              <a:gd name="connsiteY2" fmla="*/ 2508571 h 3112578"/>
              <a:gd name="connsiteX3" fmla="*/ 0 w 11329257"/>
              <a:gd name="connsiteY3" fmla="*/ 3112578 h 3112578"/>
              <a:gd name="connsiteX4" fmla="*/ 8467 w 11329257"/>
              <a:gd name="connsiteY4" fmla="*/ 994919 h 3112578"/>
              <a:gd name="connsiteX0" fmla="*/ 814 w 11330070"/>
              <a:gd name="connsiteY0" fmla="*/ 732453 h 3112578"/>
              <a:gd name="connsiteX1" fmla="*/ 11202554 w 11330070"/>
              <a:gd name="connsiteY1" fmla="*/ 0 h 3112578"/>
              <a:gd name="connsiteX2" fmla="*/ 11330070 w 11330070"/>
              <a:gd name="connsiteY2" fmla="*/ 2508571 h 3112578"/>
              <a:gd name="connsiteX3" fmla="*/ 813 w 11330070"/>
              <a:gd name="connsiteY3" fmla="*/ 3112578 h 3112578"/>
              <a:gd name="connsiteX4" fmla="*/ 814 w 11330070"/>
              <a:gd name="connsiteY4" fmla="*/ 732453 h 3112578"/>
              <a:gd name="connsiteX0" fmla="*/ 375 w 11338098"/>
              <a:gd name="connsiteY0" fmla="*/ 622387 h 3112578"/>
              <a:gd name="connsiteX1" fmla="*/ 11210582 w 11338098"/>
              <a:gd name="connsiteY1" fmla="*/ 0 h 3112578"/>
              <a:gd name="connsiteX2" fmla="*/ 11338098 w 11338098"/>
              <a:gd name="connsiteY2" fmla="*/ 2508571 h 3112578"/>
              <a:gd name="connsiteX3" fmla="*/ 8841 w 11338098"/>
              <a:gd name="connsiteY3" fmla="*/ 3112578 h 3112578"/>
              <a:gd name="connsiteX4" fmla="*/ 375 w 11338098"/>
              <a:gd name="connsiteY4" fmla="*/ 622387 h 3112578"/>
              <a:gd name="connsiteX0" fmla="*/ 375 w 11338098"/>
              <a:gd name="connsiteY0" fmla="*/ 1020320 h 3510511"/>
              <a:gd name="connsiteX1" fmla="*/ 11176715 w 11338098"/>
              <a:gd name="connsiteY1" fmla="*/ 0 h 3510511"/>
              <a:gd name="connsiteX2" fmla="*/ 11338098 w 11338098"/>
              <a:gd name="connsiteY2" fmla="*/ 2906504 h 3510511"/>
              <a:gd name="connsiteX3" fmla="*/ 8841 w 11338098"/>
              <a:gd name="connsiteY3" fmla="*/ 3510511 h 3510511"/>
              <a:gd name="connsiteX4" fmla="*/ 375 w 11338098"/>
              <a:gd name="connsiteY4" fmla="*/ 1020320 h 3510511"/>
              <a:gd name="connsiteX0" fmla="*/ 375 w 11338098"/>
              <a:gd name="connsiteY0" fmla="*/ 664720 h 3510511"/>
              <a:gd name="connsiteX1" fmla="*/ 11176715 w 11338098"/>
              <a:gd name="connsiteY1" fmla="*/ 0 h 3510511"/>
              <a:gd name="connsiteX2" fmla="*/ 11338098 w 11338098"/>
              <a:gd name="connsiteY2" fmla="*/ 2906504 h 3510511"/>
              <a:gd name="connsiteX3" fmla="*/ 8841 w 11338098"/>
              <a:gd name="connsiteY3" fmla="*/ 3510511 h 3510511"/>
              <a:gd name="connsiteX4" fmla="*/ 375 w 11338098"/>
              <a:gd name="connsiteY4" fmla="*/ 664720 h 3510511"/>
              <a:gd name="connsiteX0" fmla="*/ 375 w 11338098"/>
              <a:gd name="connsiteY0" fmla="*/ 605454 h 3510511"/>
              <a:gd name="connsiteX1" fmla="*/ 11176715 w 11338098"/>
              <a:gd name="connsiteY1" fmla="*/ 0 h 3510511"/>
              <a:gd name="connsiteX2" fmla="*/ 11338098 w 11338098"/>
              <a:gd name="connsiteY2" fmla="*/ 2906504 h 3510511"/>
              <a:gd name="connsiteX3" fmla="*/ 8841 w 11338098"/>
              <a:gd name="connsiteY3" fmla="*/ 3510511 h 3510511"/>
              <a:gd name="connsiteX4" fmla="*/ 375 w 11338098"/>
              <a:gd name="connsiteY4" fmla="*/ 605454 h 3510511"/>
              <a:gd name="connsiteX0" fmla="*/ 375 w 11338098"/>
              <a:gd name="connsiteY0" fmla="*/ 707054 h 3612111"/>
              <a:gd name="connsiteX1" fmla="*/ 11176715 w 11338098"/>
              <a:gd name="connsiteY1" fmla="*/ 0 h 3612111"/>
              <a:gd name="connsiteX2" fmla="*/ 11338098 w 11338098"/>
              <a:gd name="connsiteY2" fmla="*/ 3008104 h 3612111"/>
              <a:gd name="connsiteX3" fmla="*/ 8841 w 11338098"/>
              <a:gd name="connsiteY3" fmla="*/ 3612111 h 3612111"/>
              <a:gd name="connsiteX4" fmla="*/ 375 w 11338098"/>
              <a:gd name="connsiteY4" fmla="*/ 707054 h 3612111"/>
              <a:gd name="connsiteX0" fmla="*/ 375 w 11338098"/>
              <a:gd name="connsiteY0" fmla="*/ 571588 h 3612111"/>
              <a:gd name="connsiteX1" fmla="*/ 11176715 w 11338098"/>
              <a:gd name="connsiteY1" fmla="*/ 0 h 3612111"/>
              <a:gd name="connsiteX2" fmla="*/ 11338098 w 11338098"/>
              <a:gd name="connsiteY2" fmla="*/ 3008104 h 3612111"/>
              <a:gd name="connsiteX3" fmla="*/ 8841 w 11338098"/>
              <a:gd name="connsiteY3" fmla="*/ 3612111 h 3612111"/>
              <a:gd name="connsiteX4" fmla="*/ 375 w 11338098"/>
              <a:gd name="connsiteY4" fmla="*/ 571588 h 36121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38098" h="3612111">
                <a:moveTo>
                  <a:pt x="375" y="571588"/>
                </a:moveTo>
                <a:lnTo>
                  <a:pt x="11176715" y="0"/>
                </a:lnTo>
                <a:lnTo>
                  <a:pt x="11338098" y="3008104"/>
                </a:lnTo>
                <a:lnTo>
                  <a:pt x="8841" y="3612111"/>
                </a:lnTo>
                <a:cubicBezTo>
                  <a:pt x="11663" y="2906225"/>
                  <a:pt x="-2447" y="1277474"/>
                  <a:pt x="375" y="571588"/>
                </a:cubicBezTo>
                <a:close/>
              </a:path>
            </a:pathLst>
          </a:custGeom>
          <a:solidFill>
            <a:schemeClr val="accent1">
              <a:alpha val="82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1BFFF5-73A3-4C17-A6E0-B75A7B832B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 rot="21420000">
            <a:off x="496980" y="3221623"/>
            <a:ext cx="10264470" cy="1250066"/>
          </a:xfrm>
        </p:spPr>
        <p:txBody>
          <a:bodyPr rtlCol="0">
            <a:no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2023</a:t>
            </a:r>
            <a:r>
              <a:rPr lang="ko-KR" altLang="en-US" sz="4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강서구청장 보궐선거 예측분석</a:t>
            </a:r>
            <a:endParaRPr lang="en-US" altLang="ko-KR" sz="44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포인트가 5개인 별 12">
            <a:extLst>
              <a:ext uri="{FF2B5EF4-FFF2-40B4-BE49-F238E27FC236}">
                <a16:creationId xmlns:a16="http://schemas.microsoft.com/office/drawing/2014/main" id="{EB803A74-8E46-4CF3-B85A-2F618214C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5535582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0D5439-3A27-4023-ABEE-668D29CF9A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617" y="49389"/>
            <a:ext cx="10396882" cy="1151965"/>
          </a:xfrm>
        </p:spPr>
        <p:txBody>
          <a:bodyPr>
            <a:normAutofit/>
          </a:bodyPr>
          <a:lstStyle/>
          <a:p>
            <a:r>
              <a:rPr lang="ko-KR" altLang="en-US" sz="3600" dirty="0"/>
              <a:t>데이터 </a:t>
            </a:r>
            <a:r>
              <a:rPr lang="ko-KR" altLang="en-US" sz="3600" dirty="0" err="1"/>
              <a:t>전처리</a:t>
            </a:r>
            <a:r>
              <a:rPr lang="ko-KR" altLang="en-US" sz="3600" dirty="0"/>
              <a:t> 및 </a:t>
            </a:r>
            <a:r>
              <a:rPr lang="en-US" altLang="ko-KR" sz="3600" dirty="0" err="1"/>
              <a:t>eda</a:t>
            </a:r>
            <a:r>
              <a:rPr lang="en-US" altLang="ko-KR" sz="3600" dirty="0"/>
              <a:t> (</a:t>
            </a:r>
            <a:r>
              <a:rPr lang="ko-KR" altLang="en-US" sz="3600" dirty="0"/>
              <a:t>탐색적 데이터 분석</a:t>
            </a:r>
            <a:r>
              <a:rPr lang="en-US" altLang="ko-KR" sz="3600" dirty="0"/>
              <a:t>)</a:t>
            </a:r>
            <a:r>
              <a:rPr lang="ko-KR" altLang="en-US" sz="3600" dirty="0"/>
              <a:t> </a:t>
            </a:r>
            <a:endParaRPr lang="en-US" altLang="ko-KR" sz="36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7C52271-488A-4147-8538-A00B7BC051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4022" y="1162050"/>
            <a:ext cx="4144464" cy="431846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4AADBA6-E0EE-4B33-9882-673CE336CC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606" y="1162050"/>
            <a:ext cx="5721516" cy="4318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0144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0D5439-3A27-4023-ABEE-668D29CF9A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617" y="49389"/>
            <a:ext cx="10396882" cy="1151965"/>
          </a:xfrm>
        </p:spPr>
        <p:txBody>
          <a:bodyPr>
            <a:normAutofit/>
          </a:bodyPr>
          <a:lstStyle/>
          <a:p>
            <a:r>
              <a:rPr lang="ko-KR" altLang="en-US" sz="3600" dirty="0"/>
              <a:t>모델 선택 및 이유</a:t>
            </a:r>
            <a:endParaRPr lang="en-US" altLang="ko-KR" sz="3600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ABCA67D-6EB7-46FF-ACA9-015474EC4F4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86468" y="1039939"/>
            <a:ext cx="10394707" cy="5303711"/>
          </a:xfrm>
        </p:spPr>
        <p:txBody>
          <a:bodyPr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ko-KR" altLang="en-US" dirty="0"/>
              <a:t>모델 선택 및 이유</a:t>
            </a:r>
            <a:endParaRPr lang="en-US" altLang="ko-KR" dirty="0"/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dirty="0"/>
              <a:t>	</a:t>
            </a:r>
            <a:r>
              <a:rPr lang="en-US" altLang="ko-KR" dirty="0" err="1"/>
              <a:t>H</a:t>
            </a:r>
            <a:r>
              <a:rPr lang="en-US" altLang="ko-KR" cap="none" dirty="0" err="1"/>
              <a:t>ugging</a:t>
            </a:r>
            <a:r>
              <a:rPr lang="en-US" altLang="ko-KR" dirty="0" err="1"/>
              <a:t>F</a:t>
            </a:r>
            <a:r>
              <a:rPr lang="en-US" altLang="ko-KR" cap="none" dirty="0" err="1"/>
              <a:t>ace</a:t>
            </a:r>
            <a:r>
              <a:rPr lang="ko-KR" altLang="en-US" dirty="0"/>
              <a:t>에 박장원님이 학습해서 </a:t>
            </a:r>
            <a:r>
              <a:rPr lang="ko-KR" altLang="en-US" dirty="0" err="1"/>
              <a:t>올려주신</a:t>
            </a:r>
            <a:r>
              <a:rPr lang="ko-KR" altLang="en-US" dirty="0"/>
              <a:t> </a:t>
            </a:r>
            <a:r>
              <a:rPr lang="en-US" altLang="ko-KR" dirty="0" err="1"/>
              <a:t>K</a:t>
            </a:r>
            <a:r>
              <a:rPr lang="en-US" altLang="ko-KR" cap="none" dirty="0" err="1"/>
              <a:t>o</a:t>
            </a:r>
            <a:r>
              <a:rPr lang="en-US" altLang="ko-KR" dirty="0" err="1"/>
              <a:t>E</a:t>
            </a:r>
            <a:r>
              <a:rPr lang="en-US" altLang="ko-KR" cap="none" dirty="0" err="1"/>
              <a:t>lectra</a:t>
            </a:r>
            <a:r>
              <a:rPr lang="en-US" altLang="ko-KR" dirty="0"/>
              <a:t>-</a:t>
            </a:r>
            <a:r>
              <a:rPr lang="en-US" altLang="ko-KR" cap="none" dirty="0"/>
              <a:t>small</a:t>
            </a:r>
            <a:r>
              <a:rPr lang="ko-KR" altLang="en-US" dirty="0"/>
              <a:t>을 이용</a:t>
            </a:r>
            <a:endParaRPr lang="en-US" altLang="ko-KR" dirty="0"/>
          </a:p>
          <a:p>
            <a:pPr>
              <a:lnSpc>
                <a:spcPct val="100000"/>
              </a:lnSpc>
            </a:pPr>
            <a:r>
              <a:rPr lang="ko-KR" altLang="en-US" dirty="0"/>
              <a:t>데이터셋 구조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dirty="0"/>
              <a:t>	15</a:t>
            </a:r>
            <a:r>
              <a:rPr lang="ko-KR" altLang="en-US" dirty="0"/>
              <a:t>만개 </a:t>
            </a:r>
            <a:r>
              <a:rPr lang="en-US" altLang="ko-KR" dirty="0"/>
              <a:t>t</a:t>
            </a:r>
            <a:r>
              <a:rPr lang="en-US" altLang="ko-KR" cap="none" dirty="0"/>
              <a:t>rain</a:t>
            </a:r>
            <a:r>
              <a:rPr lang="en-US" altLang="ko-KR" dirty="0"/>
              <a:t> D</a:t>
            </a:r>
            <a:r>
              <a:rPr lang="en-US" altLang="ko-KR" cap="none" dirty="0"/>
              <a:t>ata</a:t>
            </a:r>
            <a:r>
              <a:rPr lang="ko-KR" altLang="en-US" dirty="0"/>
              <a:t>와 </a:t>
            </a:r>
            <a:r>
              <a:rPr lang="en-US" altLang="ko-KR" dirty="0"/>
              <a:t>5</a:t>
            </a:r>
            <a:r>
              <a:rPr lang="ko-KR" altLang="en-US" dirty="0"/>
              <a:t>만개의 </a:t>
            </a:r>
            <a:r>
              <a:rPr lang="en-US" altLang="ko-KR" dirty="0"/>
              <a:t>t</a:t>
            </a:r>
            <a:r>
              <a:rPr lang="en-US" altLang="ko-KR" cap="none" dirty="0"/>
              <a:t>est Data</a:t>
            </a:r>
            <a:r>
              <a:rPr lang="ko-KR" altLang="en-US" dirty="0"/>
              <a:t>로 구성</a:t>
            </a:r>
            <a:endParaRPr lang="en-US" altLang="ko-KR" dirty="0"/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dirty="0"/>
              <a:t>	</a:t>
            </a:r>
            <a:r>
              <a:rPr lang="ko-KR" altLang="en-US" dirty="0"/>
              <a:t>일부 </a:t>
            </a:r>
            <a:r>
              <a:rPr lang="en-US" altLang="ko-KR" dirty="0"/>
              <a:t>d</a:t>
            </a:r>
            <a:r>
              <a:rPr lang="en-US" altLang="ko-KR" cap="none" dirty="0"/>
              <a:t>ata</a:t>
            </a:r>
            <a:r>
              <a:rPr lang="ko-KR" altLang="en-US" dirty="0"/>
              <a:t> </a:t>
            </a:r>
            <a:r>
              <a:rPr lang="en-US" altLang="ko-KR" dirty="0" err="1"/>
              <a:t>N</a:t>
            </a:r>
            <a:r>
              <a:rPr lang="en-US" altLang="ko-KR" cap="none" dirty="0" err="1"/>
              <a:t>a</a:t>
            </a:r>
            <a:r>
              <a:rPr lang="en-US" altLang="ko-KR" dirty="0" err="1"/>
              <a:t>N</a:t>
            </a:r>
            <a:r>
              <a:rPr lang="en-US" altLang="ko-KR" dirty="0"/>
              <a:t>, </a:t>
            </a:r>
            <a:r>
              <a:rPr lang="ko-KR" altLang="en-US" dirty="0"/>
              <a:t>중복 데이터 존재</a:t>
            </a:r>
            <a:endParaRPr lang="en-US" altLang="ko-KR" dirty="0"/>
          </a:p>
          <a:p>
            <a:pPr>
              <a:lnSpc>
                <a:spcPct val="100000"/>
              </a:lnSpc>
            </a:pPr>
            <a:r>
              <a:rPr lang="ko-KR" altLang="en-US" dirty="0" err="1"/>
              <a:t>전처리</a:t>
            </a:r>
            <a:endParaRPr lang="ko-KR" altLang="en-US" dirty="0"/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dirty="0"/>
              <a:t>	</a:t>
            </a:r>
            <a:r>
              <a:rPr lang="en-US" altLang="ko-KR" dirty="0" err="1"/>
              <a:t>H</a:t>
            </a:r>
            <a:r>
              <a:rPr lang="en-US" altLang="ko-KR" cap="none" dirty="0" err="1"/>
              <a:t>ugging</a:t>
            </a:r>
            <a:r>
              <a:rPr lang="en-US" altLang="ko-KR" dirty="0" err="1"/>
              <a:t>F</a:t>
            </a:r>
            <a:r>
              <a:rPr lang="en-US" altLang="ko-KR" cap="none" dirty="0" err="1"/>
              <a:t>ace</a:t>
            </a:r>
            <a:r>
              <a:rPr lang="ko-KR" altLang="en-US" dirty="0"/>
              <a:t>에서 제공하는 </a:t>
            </a:r>
            <a:r>
              <a:rPr lang="en-US" altLang="ko-KR" dirty="0" err="1"/>
              <a:t>A</a:t>
            </a:r>
            <a:r>
              <a:rPr lang="en-US" altLang="ko-KR" cap="none" dirty="0" err="1"/>
              <a:t>uto</a:t>
            </a:r>
            <a:r>
              <a:rPr lang="en-US" altLang="ko-KR" dirty="0" err="1"/>
              <a:t>T</a:t>
            </a:r>
            <a:r>
              <a:rPr lang="en-US" altLang="ko-KR" cap="none" dirty="0" err="1"/>
              <a:t>okenizer</a:t>
            </a:r>
            <a:r>
              <a:rPr lang="ko-KR" altLang="en-US" dirty="0"/>
              <a:t> 이용</a:t>
            </a:r>
            <a:endParaRPr lang="en-US" altLang="ko-KR" dirty="0"/>
          </a:p>
          <a:p>
            <a:pPr>
              <a:lnSpc>
                <a:spcPct val="100000"/>
              </a:lnSpc>
            </a:pPr>
            <a:r>
              <a:rPr lang="ko-KR" altLang="en-US" dirty="0"/>
              <a:t>모델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dirty="0"/>
              <a:t>	E</a:t>
            </a:r>
            <a:r>
              <a:rPr lang="en-US" altLang="ko-KR" cap="none" dirty="0"/>
              <a:t>lectra</a:t>
            </a:r>
            <a:r>
              <a:rPr lang="ko-KR" altLang="en-US" dirty="0"/>
              <a:t>는 </a:t>
            </a:r>
            <a:r>
              <a:rPr lang="en-US" altLang="ko-KR" dirty="0"/>
              <a:t>g</a:t>
            </a:r>
            <a:r>
              <a:rPr lang="en-US" altLang="ko-KR" cap="none" dirty="0"/>
              <a:t>enerator</a:t>
            </a:r>
            <a:r>
              <a:rPr lang="ko-KR" altLang="en-US" dirty="0"/>
              <a:t>와 </a:t>
            </a:r>
            <a:r>
              <a:rPr lang="en-US" altLang="ko-KR" dirty="0"/>
              <a:t>d</a:t>
            </a:r>
            <a:r>
              <a:rPr lang="en-US" altLang="ko-KR" cap="none" dirty="0"/>
              <a:t>iscriminator</a:t>
            </a:r>
            <a:r>
              <a:rPr lang="en-US" altLang="ko-KR" dirty="0"/>
              <a:t> 2</a:t>
            </a:r>
            <a:r>
              <a:rPr lang="ko-KR" altLang="en-US" dirty="0"/>
              <a:t>가지 모델을 학습하고</a:t>
            </a:r>
            <a:r>
              <a:rPr lang="en-US" altLang="ko-KR" dirty="0"/>
              <a:t>,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dirty="0"/>
              <a:t>	</a:t>
            </a:r>
            <a:r>
              <a:rPr lang="ko-KR" altLang="en-US" dirty="0"/>
              <a:t>이 중에서 </a:t>
            </a:r>
            <a:r>
              <a:rPr lang="en-US" altLang="ko-KR" dirty="0"/>
              <a:t>d</a:t>
            </a:r>
            <a:r>
              <a:rPr lang="en-US" altLang="ko-KR" cap="none" dirty="0"/>
              <a:t>iscriminator</a:t>
            </a:r>
            <a:r>
              <a:rPr lang="ko-KR" altLang="en-US" dirty="0"/>
              <a:t>를 사용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3314729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0D5439-3A27-4023-ABEE-668D29CF9A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617" y="49389"/>
            <a:ext cx="10396882" cy="1151965"/>
          </a:xfrm>
        </p:spPr>
        <p:txBody>
          <a:bodyPr>
            <a:normAutofit/>
          </a:bodyPr>
          <a:lstStyle/>
          <a:p>
            <a:r>
              <a:rPr lang="ko-KR" altLang="en-US" sz="3600" dirty="0"/>
              <a:t>모델 학습 및 평가</a:t>
            </a:r>
            <a:endParaRPr lang="en-US" altLang="ko-KR" sz="36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779CF58-4CFC-43D6-A54A-D6EC52E038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8839" y="1051725"/>
            <a:ext cx="6002437" cy="5403049"/>
          </a:xfrm>
          <a:prstGeom prst="rect">
            <a:avLst/>
          </a:prstGeom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F6714BA4-6FAD-449D-BC2F-0D6A58876D76}"/>
              </a:ext>
            </a:extLst>
          </p:cNvPr>
          <p:cNvCxnSpPr/>
          <p:nvPr/>
        </p:nvCxnSpPr>
        <p:spPr>
          <a:xfrm>
            <a:off x="2804160" y="1680754"/>
            <a:ext cx="411044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22D474F7-1B2B-49FB-B916-5E760CC353CA}"/>
              </a:ext>
            </a:extLst>
          </p:cNvPr>
          <p:cNvCxnSpPr>
            <a:cxnSpLocks/>
          </p:cNvCxnSpPr>
          <p:nvPr/>
        </p:nvCxnSpPr>
        <p:spPr>
          <a:xfrm>
            <a:off x="2804160" y="1964190"/>
            <a:ext cx="155883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D423A80-E067-4A1A-A4A1-91C4CF5F63BA}"/>
              </a:ext>
            </a:extLst>
          </p:cNvPr>
          <p:cNvSpPr/>
          <p:nvPr/>
        </p:nvSpPr>
        <p:spPr>
          <a:xfrm>
            <a:off x="2804160" y="2943497"/>
            <a:ext cx="5277394" cy="6966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5160FB6-1381-4C4C-88FB-24ABFC6C55FD}"/>
              </a:ext>
            </a:extLst>
          </p:cNvPr>
          <p:cNvSpPr/>
          <p:nvPr/>
        </p:nvSpPr>
        <p:spPr>
          <a:xfrm>
            <a:off x="2804160" y="5321773"/>
            <a:ext cx="5277394" cy="100935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45127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0D5439-3A27-4023-ABEE-668D29CF9A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617" y="49389"/>
            <a:ext cx="10396882" cy="1151965"/>
          </a:xfrm>
        </p:spPr>
        <p:txBody>
          <a:bodyPr>
            <a:normAutofit/>
          </a:bodyPr>
          <a:lstStyle/>
          <a:p>
            <a:r>
              <a:rPr lang="ko-KR" altLang="en-US" sz="3600" dirty="0"/>
              <a:t>모델 학습 및 평가</a:t>
            </a:r>
            <a:endParaRPr lang="en-US" altLang="ko-KR" sz="36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549D535-577C-470A-B57B-2F28EE802D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871" y="1035891"/>
            <a:ext cx="2819400" cy="235267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2490458-EC0F-4C2B-ACAA-5E998EC769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9239" y="1035891"/>
            <a:ext cx="8420646" cy="3597069"/>
          </a:xfrm>
          <a:prstGeom prst="rect">
            <a:avLst/>
          </a:prstGeom>
        </p:spPr>
      </p:pic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0CE9E2C2-9080-46E4-8604-4CD0FAAD859B}"/>
              </a:ext>
            </a:extLst>
          </p:cNvPr>
          <p:cNvCxnSpPr>
            <a:cxnSpLocks/>
          </p:cNvCxnSpPr>
          <p:nvPr/>
        </p:nvCxnSpPr>
        <p:spPr>
          <a:xfrm>
            <a:off x="374469" y="1532709"/>
            <a:ext cx="0" cy="809897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A5B7F281-9FE0-486A-9C63-B3EE363BE235}"/>
              </a:ext>
            </a:extLst>
          </p:cNvPr>
          <p:cNvCxnSpPr>
            <a:cxnSpLocks/>
          </p:cNvCxnSpPr>
          <p:nvPr/>
        </p:nvCxnSpPr>
        <p:spPr>
          <a:xfrm>
            <a:off x="374469" y="2481943"/>
            <a:ext cx="0" cy="809897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A61D7C2-FD50-49E2-94EF-00E34D486442}"/>
              </a:ext>
            </a:extLst>
          </p:cNvPr>
          <p:cNvSpPr/>
          <p:nvPr/>
        </p:nvSpPr>
        <p:spPr>
          <a:xfrm>
            <a:off x="3300549" y="4345578"/>
            <a:ext cx="3457302" cy="235131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95783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0D5439-3A27-4023-ABEE-668D29CF9A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617" y="49389"/>
            <a:ext cx="10396882" cy="1151965"/>
          </a:xfrm>
        </p:spPr>
        <p:txBody>
          <a:bodyPr>
            <a:normAutofit/>
          </a:bodyPr>
          <a:lstStyle/>
          <a:p>
            <a:r>
              <a:rPr lang="ko-KR" altLang="en-US" sz="3600" dirty="0"/>
              <a:t>모델 학습 및 평가</a:t>
            </a:r>
            <a:endParaRPr lang="en-US" altLang="ko-KR" sz="36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CDF11A4-595F-4750-94DF-5755FD7CF5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6283" y="1085850"/>
            <a:ext cx="7067550" cy="468630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3ECA8952-057F-4E76-B819-7C7C3936F0C3}"/>
              </a:ext>
            </a:extLst>
          </p:cNvPr>
          <p:cNvSpPr/>
          <p:nvPr/>
        </p:nvSpPr>
        <p:spPr>
          <a:xfrm>
            <a:off x="8246225" y="1519251"/>
            <a:ext cx="859675" cy="3950524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B4FEE38-47A9-4E54-BB0F-FBAF0EB34B7E}"/>
              </a:ext>
            </a:extLst>
          </p:cNvPr>
          <p:cNvSpPr/>
          <p:nvPr/>
        </p:nvSpPr>
        <p:spPr>
          <a:xfrm>
            <a:off x="7048499" y="5188744"/>
            <a:ext cx="2114551" cy="231030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4C6E455-59D6-43C4-B031-A4256004E7E7}"/>
              </a:ext>
            </a:extLst>
          </p:cNvPr>
          <p:cNvSpPr/>
          <p:nvPr/>
        </p:nvSpPr>
        <p:spPr>
          <a:xfrm>
            <a:off x="5257801" y="4179094"/>
            <a:ext cx="3905250" cy="231030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B03B064-5DEA-453B-B0A1-1EA621AD78C8}"/>
              </a:ext>
            </a:extLst>
          </p:cNvPr>
          <p:cNvSpPr/>
          <p:nvPr/>
        </p:nvSpPr>
        <p:spPr>
          <a:xfrm>
            <a:off x="2629989" y="1896209"/>
            <a:ext cx="6533061" cy="231030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72604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0D5439-3A27-4023-ABEE-668D29CF9A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617" y="49389"/>
            <a:ext cx="10396882" cy="1151965"/>
          </a:xfrm>
        </p:spPr>
        <p:txBody>
          <a:bodyPr>
            <a:normAutofit/>
          </a:bodyPr>
          <a:lstStyle/>
          <a:p>
            <a:r>
              <a:rPr lang="ko-KR" altLang="en-US" sz="3600" dirty="0"/>
              <a:t>결과 해석</a:t>
            </a:r>
            <a:endParaRPr lang="en-US" altLang="ko-KR" sz="36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1E64E68-D936-4898-8755-7AA90F2375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617" y="1217489"/>
            <a:ext cx="11139055" cy="3561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6913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0D5439-3A27-4023-ABEE-668D29CF9A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617" y="49389"/>
            <a:ext cx="10396882" cy="1151965"/>
          </a:xfrm>
        </p:spPr>
        <p:txBody>
          <a:bodyPr>
            <a:normAutofit/>
          </a:bodyPr>
          <a:lstStyle/>
          <a:p>
            <a:r>
              <a:rPr lang="ko-KR" altLang="en-US" sz="3600" dirty="0"/>
              <a:t>결과 해석</a:t>
            </a:r>
            <a:endParaRPr lang="en-US" altLang="ko-KR" sz="36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481B478-4FD8-4466-A1F0-AD20119E95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579" y="1044599"/>
            <a:ext cx="5269632" cy="379736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EE3766D-902E-4947-92CC-25698A8A35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2241" y="1044599"/>
            <a:ext cx="5181454" cy="3797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2268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0D5439-3A27-4023-ABEE-668D29CF9A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617" y="49389"/>
            <a:ext cx="10396882" cy="1151965"/>
          </a:xfrm>
        </p:spPr>
        <p:txBody>
          <a:bodyPr>
            <a:normAutofit/>
          </a:bodyPr>
          <a:lstStyle/>
          <a:p>
            <a:r>
              <a:rPr lang="ko-KR" altLang="en-US" sz="3600" dirty="0"/>
              <a:t>결과 해석</a:t>
            </a:r>
            <a:endParaRPr lang="en-US" altLang="ko-KR" sz="36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BBD9A07-91C0-4CB0-9876-F5F5D3CB0C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02918"/>
            <a:ext cx="4076238" cy="294667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342FD39-176A-4606-A5FD-ACDD58D90E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3304" y="1602918"/>
            <a:ext cx="4109841" cy="294667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99D3B1D-DDE5-46A3-9972-9D42246418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0212" y="1602918"/>
            <a:ext cx="4087999" cy="2946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6886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0D5439-3A27-4023-ABEE-668D29CF9A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617" y="49389"/>
            <a:ext cx="10396882" cy="1151965"/>
          </a:xfrm>
        </p:spPr>
        <p:txBody>
          <a:bodyPr>
            <a:normAutofit/>
          </a:bodyPr>
          <a:lstStyle/>
          <a:p>
            <a:r>
              <a:rPr lang="ko-KR" altLang="en-US" sz="3600" dirty="0" err="1"/>
              <a:t>제한점</a:t>
            </a:r>
            <a:r>
              <a:rPr lang="ko-KR" altLang="en-US" sz="3600" dirty="0"/>
              <a:t> 및 향후 개선 방향 </a:t>
            </a:r>
            <a:endParaRPr lang="en-US" altLang="ko-KR" sz="3600" dirty="0"/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5DF6F181-A0C8-4DEC-BBCB-A4F06558DE69}"/>
              </a:ext>
            </a:extLst>
          </p:cNvPr>
          <p:cNvCxnSpPr>
            <a:cxnSpLocks/>
          </p:cNvCxnSpPr>
          <p:nvPr/>
        </p:nvCxnSpPr>
        <p:spPr>
          <a:xfrm>
            <a:off x="966787" y="5591720"/>
            <a:ext cx="186451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BBB179A-902A-4CF5-B344-FCCF87BCA2C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86468" y="1039940"/>
            <a:ext cx="10394707" cy="4064076"/>
          </a:xfrm>
        </p:spPr>
        <p:txBody>
          <a:bodyPr>
            <a:normAutofit/>
          </a:bodyPr>
          <a:lstStyle/>
          <a:p>
            <a:r>
              <a:rPr lang="ko-KR" altLang="en-US" dirty="0" err="1"/>
              <a:t>제한점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	</a:t>
            </a:r>
            <a:r>
              <a:rPr lang="ko-KR" altLang="en-US" dirty="0"/>
              <a:t>후보 영상에 다른 후보자의 응원 댓글을 달아도 ＂</a:t>
            </a:r>
            <a:r>
              <a:rPr lang="ko-KR" altLang="en-US" dirty="0" err="1"/>
              <a:t>긍정＂으로</a:t>
            </a:r>
            <a:r>
              <a:rPr lang="ko-KR" altLang="en-US" dirty="0"/>
              <a:t> 분류함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en-US" altLang="ko-KR" dirty="0"/>
              <a:t>	</a:t>
            </a:r>
            <a:r>
              <a:rPr lang="ko-KR" altLang="en-US" dirty="0"/>
              <a:t>선거에 영향을 미치는 다양한 변수를 반영하지는 못함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향후 개선 방향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	</a:t>
            </a:r>
            <a:r>
              <a:rPr lang="ko-KR" altLang="en-US" dirty="0"/>
              <a:t>후보자의 이름까지 구분하여 ＂긍정</a:t>
            </a:r>
            <a:r>
              <a:rPr lang="en-US" altLang="ko-KR" dirty="0"/>
              <a:t>/</a:t>
            </a:r>
            <a:r>
              <a:rPr lang="ko-KR" altLang="en-US" dirty="0" err="1"/>
              <a:t>부정＂을</a:t>
            </a:r>
            <a:r>
              <a:rPr lang="ko-KR" altLang="en-US" dirty="0"/>
              <a:t> 분류할 수 있도록 개선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en-US" altLang="ko-KR" dirty="0"/>
              <a:t>	</a:t>
            </a:r>
            <a:r>
              <a:rPr lang="ko-KR" altLang="en-US" dirty="0"/>
              <a:t>더 다양한 변수</a:t>
            </a:r>
            <a:r>
              <a:rPr lang="en-US" altLang="ko-KR" dirty="0"/>
              <a:t>(</a:t>
            </a:r>
            <a:r>
              <a:rPr lang="ko-KR" altLang="en-US" dirty="0"/>
              <a:t>여론조사 결과</a:t>
            </a:r>
            <a:r>
              <a:rPr lang="en-US" altLang="ko-KR" dirty="0"/>
              <a:t>, </a:t>
            </a:r>
            <a:r>
              <a:rPr lang="ko-KR" altLang="en-US" dirty="0"/>
              <a:t>뉴스 기사 댓글</a:t>
            </a:r>
            <a:r>
              <a:rPr lang="en-US" altLang="ko-KR" dirty="0"/>
              <a:t>…</a:t>
            </a:r>
            <a:r>
              <a:rPr lang="ko-KR" altLang="en-US" dirty="0"/>
              <a:t>등등</a:t>
            </a:r>
            <a:r>
              <a:rPr lang="en-US" altLang="ko-KR" dirty="0"/>
              <a:t>)</a:t>
            </a:r>
            <a:r>
              <a:rPr lang="ko-KR" altLang="en-US" dirty="0"/>
              <a:t> 다양한 여론을 반영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61097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0D5439-3A27-4023-ABEE-668D29CF9A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115" y="614655"/>
            <a:ext cx="10396882" cy="1151965"/>
          </a:xfrm>
        </p:spPr>
        <p:txBody>
          <a:bodyPr>
            <a:normAutofit/>
          </a:bodyPr>
          <a:lstStyle/>
          <a:p>
            <a:r>
              <a:rPr lang="ko-KR" altLang="en-US" sz="3600" dirty="0"/>
              <a:t>결론</a:t>
            </a:r>
            <a:endParaRPr lang="en-US" altLang="ko-KR" sz="3600" dirty="0"/>
          </a:p>
        </p:txBody>
      </p:sp>
      <p:sp>
        <p:nvSpPr>
          <p:cNvPr id="12" name="내용 개체 틀 3">
            <a:extLst>
              <a:ext uri="{FF2B5EF4-FFF2-40B4-BE49-F238E27FC236}">
                <a16:creationId xmlns:a16="http://schemas.microsoft.com/office/drawing/2014/main" id="{DDFEE0AA-F655-431C-A722-DB648559182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98646" y="614655"/>
            <a:ext cx="10394707" cy="4064076"/>
          </a:xfrm>
        </p:spPr>
        <p:txBody>
          <a:bodyPr>
            <a:normAutofit/>
          </a:bodyPr>
          <a:lstStyle/>
          <a:p>
            <a:r>
              <a:rPr lang="en-US" altLang="ko-KR" dirty="0"/>
              <a:t>Y</a:t>
            </a:r>
            <a:r>
              <a:rPr lang="en-US" altLang="ko-KR" cap="none" dirty="0"/>
              <a:t>ou</a:t>
            </a:r>
            <a:r>
              <a:rPr lang="en-US" altLang="ko-KR" dirty="0"/>
              <a:t>T</a:t>
            </a:r>
            <a:r>
              <a:rPr lang="en-US" altLang="ko-KR" cap="none" dirty="0"/>
              <a:t>ube </a:t>
            </a:r>
            <a:r>
              <a:rPr lang="ko-KR" altLang="en-US" cap="none" dirty="0"/>
              <a:t>영상 수</a:t>
            </a:r>
            <a:r>
              <a:rPr lang="en-US" altLang="ko-KR" cap="none" dirty="0"/>
              <a:t>, </a:t>
            </a:r>
            <a:r>
              <a:rPr lang="ko-KR" altLang="en-US" cap="none" dirty="0"/>
              <a:t>댓글 수</a:t>
            </a:r>
            <a:r>
              <a:rPr lang="en-US" altLang="ko-KR" cap="none" dirty="0"/>
              <a:t>, </a:t>
            </a:r>
            <a:r>
              <a:rPr lang="ko-KR" altLang="en-US" cap="none" dirty="0"/>
              <a:t>댓글의 긍정</a:t>
            </a:r>
            <a:r>
              <a:rPr lang="en-US" altLang="ko-KR" cap="none" dirty="0"/>
              <a:t>/</a:t>
            </a:r>
            <a:r>
              <a:rPr lang="ko-KR" altLang="en-US" cap="none" dirty="0"/>
              <a:t>부정 등의 요소를 고려</a:t>
            </a:r>
            <a:endParaRPr lang="en-US" altLang="ko-KR" cap="none" dirty="0"/>
          </a:p>
          <a:p>
            <a:pPr marL="0" indent="0">
              <a:buNone/>
            </a:pPr>
            <a:r>
              <a:rPr lang="en-US" altLang="ko-KR" cap="none" dirty="0"/>
              <a:t>	</a:t>
            </a:r>
            <a:r>
              <a:rPr lang="ko-KR" altLang="en-US" cap="none" dirty="0"/>
              <a:t>→ </a:t>
            </a:r>
            <a:r>
              <a:rPr lang="ko-KR" altLang="en-US" cap="none" dirty="0" err="1"/>
              <a:t>더불어민주당</a:t>
            </a:r>
            <a:r>
              <a:rPr lang="ko-KR" altLang="en-US" cap="none" dirty="0"/>
              <a:t> </a:t>
            </a:r>
            <a:r>
              <a:rPr lang="ko-KR" altLang="en-US" cap="none" dirty="0" err="1"/>
              <a:t>진교훈</a:t>
            </a:r>
            <a:r>
              <a:rPr lang="ko-KR" altLang="en-US" cap="none" dirty="0"/>
              <a:t> 후보의 당선 예측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0344810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0D5439-3A27-4023-ABEE-668D29CF9A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7559" y="330200"/>
            <a:ext cx="10396882" cy="1151965"/>
          </a:xfrm>
        </p:spPr>
        <p:txBody>
          <a:bodyPr>
            <a:normAutofit/>
          </a:bodyPr>
          <a:lstStyle/>
          <a:p>
            <a:r>
              <a:rPr lang="ko-KR" altLang="en-US" sz="3600" dirty="0"/>
              <a:t>목차</a:t>
            </a:r>
            <a:endParaRPr lang="ko-KR" altLang="en-US" sz="44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B4F4DCE-E1AF-4FCB-994C-4DA7A0C91AA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330809" y="1110834"/>
            <a:ext cx="10394707" cy="4480069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ko-KR" altLang="en-US" sz="1600" dirty="0"/>
              <a:t>   주제 선정의 이유</a:t>
            </a:r>
            <a:endParaRPr lang="en-US" altLang="ko-KR" sz="1600" dirty="0"/>
          </a:p>
          <a:p>
            <a:pPr marL="457200" indent="-457200">
              <a:buFont typeface="+mj-lt"/>
              <a:buAutoNum type="arabicPeriod"/>
            </a:pPr>
            <a:r>
              <a:rPr lang="ko-KR" altLang="en-US" sz="1600" dirty="0"/>
              <a:t>   데이터 소스</a:t>
            </a:r>
            <a:endParaRPr lang="en-US" altLang="ko-KR" sz="1600" dirty="0"/>
          </a:p>
          <a:p>
            <a:pPr marL="457200" indent="-457200">
              <a:buFont typeface="+mj-lt"/>
              <a:buAutoNum type="arabicPeriod"/>
            </a:pPr>
            <a:r>
              <a:rPr lang="ko-KR" altLang="en-US" sz="1600" dirty="0"/>
              <a:t>   데이터 </a:t>
            </a:r>
            <a:r>
              <a:rPr lang="ko-KR" altLang="en-US" sz="1600" dirty="0" err="1"/>
              <a:t>전처리</a:t>
            </a:r>
            <a:r>
              <a:rPr lang="ko-KR" altLang="en-US" sz="1600" dirty="0"/>
              <a:t> 및 </a:t>
            </a:r>
            <a:r>
              <a:rPr lang="en-US" altLang="ko-KR" sz="1600" dirty="0" err="1"/>
              <a:t>eda</a:t>
            </a:r>
            <a:r>
              <a:rPr lang="en-US" altLang="ko-KR" sz="1600" dirty="0"/>
              <a:t> (</a:t>
            </a:r>
            <a:r>
              <a:rPr lang="ko-KR" altLang="en-US" sz="1600" dirty="0"/>
              <a:t>탐색적 데이터 분석</a:t>
            </a:r>
            <a:r>
              <a:rPr lang="en-US" altLang="ko-KR" sz="1600" dirty="0"/>
              <a:t>)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ko-KR" sz="1600" dirty="0"/>
              <a:t>   </a:t>
            </a:r>
            <a:r>
              <a:rPr lang="ko-KR" altLang="en-US" sz="1600" dirty="0"/>
              <a:t>모델 선택 및 이유</a:t>
            </a:r>
            <a:endParaRPr lang="en-US" altLang="ko-KR" sz="1600" dirty="0"/>
          </a:p>
          <a:p>
            <a:pPr marL="457200" indent="-457200">
              <a:buFont typeface="+mj-lt"/>
              <a:buAutoNum type="arabicPeriod"/>
            </a:pPr>
            <a:r>
              <a:rPr lang="ko-KR" altLang="en-US" sz="1600" dirty="0"/>
              <a:t>   모델 학습 및 평가</a:t>
            </a:r>
            <a:endParaRPr lang="en-US" altLang="ko-KR" sz="1600" dirty="0"/>
          </a:p>
          <a:p>
            <a:pPr marL="457200" indent="-457200">
              <a:buFont typeface="+mj-lt"/>
              <a:buAutoNum type="arabicPeriod"/>
            </a:pPr>
            <a:r>
              <a:rPr lang="ko-KR" altLang="en-US" sz="1600" dirty="0"/>
              <a:t>   결과 해석</a:t>
            </a:r>
            <a:endParaRPr lang="en-US" altLang="ko-KR" sz="1600" dirty="0"/>
          </a:p>
          <a:p>
            <a:pPr marL="457200" indent="-457200">
              <a:buFont typeface="+mj-lt"/>
              <a:buAutoNum type="arabicPeriod"/>
            </a:pPr>
            <a:r>
              <a:rPr lang="ko-KR" altLang="en-US" sz="1600" dirty="0"/>
              <a:t>   </a:t>
            </a:r>
            <a:r>
              <a:rPr lang="ko-KR" altLang="en-US" sz="1600" dirty="0" err="1"/>
              <a:t>제한점</a:t>
            </a:r>
            <a:r>
              <a:rPr lang="ko-KR" altLang="en-US" sz="1600" dirty="0"/>
              <a:t> 및 향후 개선 방향</a:t>
            </a:r>
            <a:endParaRPr lang="en-US" altLang="ko-KR" sz="1600" dirty="0"/>
          </a:p>
          <a:p>
            <a:pPr marL="457200" indent="-457200">
              <a:buFont typeface="+mj-lt"/>
              <a:buAutoNum type="arabicPeriod"/>
            </a:pPr>
            <a:r>
              <a:rPr lang="ko-KR" altLang="en-US" sz="1600" dirty="0"/>
              <a:t>   결론</a:t>
            </a:r>
            <a:endParaRPr lang="en-US" altLang="ko-KR" sz="1600" dirty="0"/>
          </a:p>
          <a:p>
            <a:pPr marL="457200" indent="-457200">
              <a:buFont typeface="+mj-lt"/>
              <a:buAutoNum type="arabicPeriod"/>
            </a:pPr>
            <a:r>
              <a:rPr lang="en-US" altLang="ko-KR" sz="1600" dirty="0"/>
              <a:t>   </a:t>
            </a:r>
            <a:r>
              <a:rPr lang="ko-KR" altLang="en-US" sz="1600" dirty="0"/>
              <a:t>참고문헌 및 </a:t>
            </a:r>
            <a:r>
              <a:rPr lang="en-US" altLang="ko-KR" sz="1600" dirty="0" err="1"/>
              <a:t>Q&amp;a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7756029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0D5439-3A27-4023-ABEE-668D29CF9A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617" y="49389"/>
            <a:ext cx="10396882" cy="1151965"/>
          </a:xfrm>
        </p:spPr>
        <p:txBody>
          <a:bodyPr>
            <a:normAutofit/>
          </a:bodyPr>
          <a:lstStyle/>
          <a:p>
            <a:r>
              <a:rPr lang="ko-KR" altLang="en-US" sz="3600" dirty="0"/>
              <a:t>참고 문헌 및 </a:t>
            </a:r>
            <a:r>
              <a:rPr lang="en-US" altLang="ko-KR" sz="3600" dirty="0"/>
              <a:t>Q&amp;A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5DF6F181-A0C8-4DEC-BBCB-A4F06558DE69}"/>
              </a:ext>
            </a:extLst>
          </p:cNvPr>
          <p:cNvCxnSpPr>
            <a:cxnSpLocks/>
          </p:cNvCxnSpPr>
          <p:nvPr/>
        </p:nvCxnSpPr>
        <p:spPr>
          <a:xfrm>
            <a:off x="966787" y="5591720"/>
            <a:ext cx="186451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BBB179A-902A-4CF5-B344-FCCF87BCA2C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53452" y="790558"/>
            <a:ext cx="10685096" cy="4064076"/>
          </a:xfrm>
        </p:spPr>
        <p:txBody>
          <a:bodyPr>
            <a:normAutofit/>
          </a:bodyPr>
          <a:lstStyle/>
          <a:p>
            <a:r>
              <a:rPr lang="ko-KR" altLang="en-US" dirty="0"/>
              <a:t>참고문헌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	</a:t>
            </a:r>
            <a:r>
              <a:rPr lang="ko-KR" altLang="en-US" dirty="0"/>
              <a:t>데이터수집 </a:t>
            </a:r>
            <a:r>
              <a:rPr lang="en-US" altLang="ko-KR" dirty="0"/>
              <a:t>: </a:t>
            </a:r>
            <a:r>
              <a:rPr lang="en-US" altLang="ko-KR" dirty="0" err="1"/>
              <a:t>g</a:t>
            </a:r>
            <a:r>
              <a:rPr lang="en-US" altLang="ko-KR" cap="none" dirty="0" err="1"/>
              <a:t>oogleAPIclient</a:t>
            </a:r>
            <a:endParaRPr lang="en-US" altLang="ko-KR" cap="none" dirty="0"/>
          </a:p>
          <a:p>
            <a:pPr marL="0" indent="0">
              <a:buNone/>
            </a:pPr>
            <a:r>
              <a:rPr lang="en-US" altLang="ko-KR" dirty="0"/>
              <a:t>	</a:t>
            </a:r>
            <a:r>
              <a:rPr lang="ko-KR" altLang="en-US" dirty="0"/>
              <a:t>시각화 </a:t>
            </a:r>
            <a:r>
              <a:rPr lang="en-US" altLang="ko-KR" dirty="0"/>
              <a:t>: m</a:t>
            </a:r>
            <a:r>
              <a:rPr lang="en-US" altLang="ko-KR" cap="none" dirty="0"/>
              <a:t>atplotlib</a:t>
            </a:r>
          </a:p>
          <a:p>
            <a:pPr marL="0" indent="0">
              <a:buNone/>
            </a:pPr>
            <a:r>
              <a:rPr lang="en-US" altLang="ko-KR" dirty="0"/>
              <a:t>	</a:t>
            </a:r>
            <a:r>
              <a:rPr lang="ko-KR" altLang="en-US" dirty="0"/>
              <a:t>참고 웹페이지 </a:t>
            </a:r>
            <a:r>
              <a:rPr lang="en-US" altLang="ko-KR" dirty="0"/>
              <a:t>: </a:t>
            </a:r>
            <a:r>
              <a:rPr lang="en-US" altLang="ko-KR" dirty="0" err="1"/>
              <a:t>C</a:t>
            </a:r>
            <a:r>
              <a:rPr lang="en-US" altLang="ko-KR" cap="none" dirty="0" err="1"/>
              <a:t>hat</a:t>
            </a:r>
            <a:r>
              <a:rPr lang="en-US" altLang="ko-KR" dirty="0" err="1"/>
              <a:t>GPT</a:t>
            </a:r>
            <a:r>
              <a:rPr lang="en-US" altLang="ko-KR" dirty="0"/>
              <a:t>, </a:t>
            </a:r>
            <a:r>
              <a:rPr lang="en-US" altLang="ko-KR" dirty="0" err="1"/>
              <a:t>g</a:t>
            </a:r>
            <a:r>
              <a:rPr lang="en-US" altLang="ko-KR" cap="none" dirty="0" err="1"/>
              <a:t>ithub</a:t>
            </a:r>
            <a:r>
              <a:rPr lang="en-US" altLang="ko-KR" dirty="0"/>
              <a:t>, </a:t>
            </a:r>
            <a:r>
              <a:rPr lang="en-US" altLang="ko-KR" dirty="0" err="1"/>
              <a:t>h</a:t>
            </a:r>
            <a:r>
              <a:rPr lang="en-US" altLang="ko-KR" cap="none" dirty="0" err="1"/>
              <a:t>ugging</a:t>
            </a:r>
            <a:r>
              <a:rPr lang="en-US" altLang="ko-KR" dirty="0" err="1"/>
              <a:t>f</a:t>
            </a:r>
            <a:r>
              <a:rPr lang="en-US" altLang="ko-KR" cap="none" dirty="0" err="1"/>
              <a:t>ace</a:t>
            </a:r>
            <a:endParaRPr lang="en-US" altLang="ko-KR" cap="none" dirty="0"/>
          </a:p>
          <a:p>
            <a:pPr marL="0" indent="0">
              <a:buNone/>
            </a:pPr>
            <a:endParaRPr lang="en-US" altLang="ko-KR" dirty="0"/>
          </a:p>
          <a:p>
            <a:r>
              <a:rPr lang="en-US" altLang="ko-KR" dirty="0"/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27178837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0D5439-3A27-4023-ABEE-668D29CF9A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617" y="49389"/>
            <a:ext cx="10396882" cy="1151965"/>
          </a:xfrm>
        </p:spPr>
        <p:txBody>
          <a:bodyPr>
            <a:normAutofit/>
          </a:bodyPr>
          <a:lstStyle/>
          <a:p>
            <a:r>
              <a:rPr lang="en-US" altLang="ko-KR" sz="3600" dirty="0"/>
              <a:t>MEMO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5DF6F181-A0C8-4DEC-BBCB-A4F06558DE69}"/>
              </a:ext>
            </a:extLst>
          </p:cNvPr>
          <p:cNvCxnSpPr>
            <a:cxnSpLocks/>
          </p:cNvCxnSpPr>
          <p:nvPr/>
        </p:nvCxnSpPr>
        <p:spPr>
          <a:xfrm>
            <a:off x="966787" y="5591720"/>
            <a:ext cx="186451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BBB179A-902A-4CF5-B344-FCCF87BCA2C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86468" y="1039940"/>
            <a:ext cx="10394707" cy="4064076"/>
          </a:xfrm>
        </p:spPr>
        <p:txBody>
          <a:bodyPr>
            <a:normAutofit/>
          </a:bodyPr>
          <a:lstStyle/>
          <a:p>
            <a:r>
              <a:rPr lang="en-US" altLang="ko-KR" dirty="0"/>
              <a:t>NER </a:t>
            </a:r>
          </a:p>
          <a:p>
            <a:r>
              <a:rPr lang="ko-KR" altLang="en-US" dirty="0"/>
              <a:t>후보자 이름</a:t>
            </a:r>
            <a:r>
              <a:rPr lang="en-US" altLang="ko-KR" dirty="0"/>
              <a:t> </a:t>
            </a:r>
            <a:r>
              <a:rPr lang="ko-KR" altLang="en-US" dirty="0"/>
              <a:t>구분</a:t>
            </a:r>
            <a:endParaRPr lang="en-US" altLang="ko-KR" dirty="0"/>
          </a:p>
          <a:p>
            <a:r>
              <a:rPr lang="ko-KR" altLang="en-US" dirty="0"/>
              <a:t>댓글길이</a:t>
            </a:r>
            <a:r>
              <a:rPr lang="en-US" altLang="ko-KR" dirty="0"/>
              <a:t>, </a:t>
            </a:r>
            <a:r>
              <a:rPr lang="ko-KR" altLang="en-US" dirty="0" err="1"/>
              <a:t>이모티콘</a:t>
            </a:r>
            <a:r>
              <a:rPr lang="ko-KR" altLang="en-US" dirty="0"/>
              <a:t> 날리고 분석 추가</a:t>
            </a:r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2713426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0D5439-3A27-4023-ABEE-668D29CF9A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617" y="49389"/>
            <a:ext cx="10396882" cy="1151965"/>
          </a:xfrm>
        </p:spPr>
        <p:txBody>
          <a:bodyPr>
            <a:normAutofit/>
          </a:bodyPr>
          <a:lstStyle/>
          <a:p>
            <a:r>
              <a:rPr lang="ko-KR" altLang="en-US" sz="3600" dirty="0"/>
              <a:t>주제선정이유</a:t>
            </a:r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7116C930-18FB-4B30-B036-89A64EE3D731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874033" y="1051527"/>
            <a:ext cx="5408326" cy="506416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C32C5E5-141F-45BB-85E9-A6A562B742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3043" y="1051527"/>
            <a:ext cx="4576140" cy="2965339"/>
          </a:xfrm>
          <a:prstGeom prst="rect">
            <a:avLst/>
          </a:prstGeom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9CA56FBF-2AB2-4DD5-8FDF-C535C875B9D8}"/>
              </a:ext>
            </a:extLst>
          </p:cNvPr>
          <p:cNvCxnSpPr>
            <a:cxnSpLocks/>
          </p:cNvCxnSpPr>
          <p:nvPr/>
        </p:nvCxnSpPr>
        <p:spPr>
          <a:xfrm>
            <a:off x="985837" y="1506855"/>
            <a:ext cx="244078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7BC427-E96F-43DD-9141-A483002D9237}"/>
              </a:ext>
            </a:extLst>
          </p:cNvPr>
          <p:cNvCxnSpPr>
            <a:cxnSpLocks/>
          </p:cNvCxnSpPr>
          <p:nvPr/>
        </p:nvCxnSpPr>
        <p:spPr>
          <a:xfrm>
            <a:off x="985837" y="2534196"/>
            <a:ext cx="233124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339F3009-E4D8-49C4-8363-70FEA4DBA65D}"/>
              </a:ext>
            </a:extLst>
          </p:cNvPr>
          <p:cNvCxnSpPr>
            <a:cxnSpLocks/>
          </p:cNvCxnSpPr>
          <p:nvPr/>
        </p:nvCxnSpPr>
        <p:spPr>
          <a:xfrm>
            <a:off x="985837" y="3558132"/>
            <a:ext cx="218122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BE4D0EA4-0A3C-49F1-973F-D64D778F2136}"/>
              </a:ext>
            </a:extLst>
          </p:cNvPr>
          <p:cNvCxnSpPr>
            <a:cxnSpLocks/>
          </p:cNvCxnSpPr>
          <p:nvPr/>
        </p:nvCxnSpPr>
        <p:spPr>
          <a:xfrm>
            <a:off x="966787" y="4570164"/>
            <a:ext cx="261140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5DF6F181-A0C8-4DEC-BBCB-A4F06558DE69}"/>
              </a:ext>
            </a:extLst>
          </p:cNvPr>
          <p:cNvCxnSpPr>
            <a:cxnSpLocks/>
          </p:cNvCxnSpPr>
          <p:nvPr/>
        </p:nvCxnSpPr>
        <p:spPr>
          <a:xfrm>
            <a:off x="966787" y="5591720"/>
            <a:ext cx="186451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88800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0D5439-3A27-4023-ABEE-668D29CF9A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617" y="49389"/>
            <a:ext cx="10396882" cy="1151965"/>
          </a:xfrm>
        </p:spPr>
        <p:txBody>
          <a:bodyPr>
            <a:normAutofit/>
          </a:bodyPr>
          <a:lstStyle/>
          <a:p>
            <a:r>
              <a:rPr lang="ko-KR" altLang="en-US" sz="3600" dirty="0"/>
              <a:t>데이터 소스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5DF6F181-A0C8-4DEC-BBCB-A4F06558DE69}"/>
              </a:ext>
            </a:extLst>
          </p:cNvPr>
          <p:cNvCxnSpPr>
            <a:cxnSpLocks/>
          </p:cNvCxnSpPr>
          <p:nvPr/>
        </p:nvCxnSpPr>
        <p:spPr>
          <a:xfrm>
            <a:off x="966787" y="5591720"/>
            <a:ext cx="186451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BBB179A-902A-4CF5-B344-FCCF87BCA2C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36592" y="658432"/>
            <a:ext cx="10394707" cy="4551781"/>
          </a:xfrm>
        </p:spPr>
        <p:txBody>
          <a:bodyPr>
            <a:normAutofit/>
          </a:bodyPr>
          <a:lstStyle/>
          <a:p>
            <a:r>
              <a:rPr lang="ko-KR" altLang="en-US" dirty="0"/>
              <a:t>데이터 소스 </a:t>
            </a:r>
            <a:r>
              <a:rPr lang="en-US" altLang="ko-KR" dirty="0"/>
              <a:t>: </a:t>
            </a:r>
            <a:r>
              <a:rPr lang="en-US" altLang="ko-KR" dirty="0" err="1"/>
              <a:t>Y</a:t>
            </a:r>
            <a:r>
              <a:rPr lang="en-US" altLang="ko-KR" cap="none" dirty="0" err="1"/>
              <a:t>outube</a:t>
            </a:r>
            <a:r>
              <a:rPr lang="en-US" altLang="ko-KR" cap="none" dirty="0"/>
              <a:t> API </a:t>
            </a:r>
            <a:r>
              <a:rPr lang="ko-KR" altLang="en-US" cap="none" dirty="0"/>
              <a:t>를 활용 </a:t>
            </a:r>
            <a:r>
              <a:rPr lang="en-US" altLang="ko-KR" cap="none" dirty="0"/>
              <a:t>Crawling</a:t>
            </a:r>
          </a:p>
          <a:p>
            <a:pPr marL="0" indent="0">
              <a:buNone/>
            </a:pPr>
            <a:r>
              <a:rPr lang="en-US" altLang="ko-KR" cap="none" dirty="0"/>
              <a:t>		</a:t>
            </a:r>
            <a:r>
              <a:rPr lang="ko-KR" altLang="en-US" cap="none" dirty="0"/>
              <a:t>→ </a:t>
            </a:r>
            <a:r>
              <a:rPr lang="en-US" altLang="ko-KR" cap="none" dirty="0"/>
              <a:t>"</a:t>
            </a:r>
            <a:r>
              <a:rPr lang="ko-KR" altLang="en-US" cap="none" dirty="0"/>
              <a:t>동영상 제목</a:t>
            </a:r>
            <a:r>
              <a:rPr lang="en-US" altLang="ko-KR" cap="none" dirty="0"/>
              <a:t>", "</a:t>
            </a:r>
            <a:r>
              <a:rPr lang="ko-KR" altLang="en-US" cap="none" dirty="0"/>
              <a:t>게시일</a:t>
            </a:r>
            <a:r>
              <a:rPr lang="en-US" altLang="ko-KR" cap="none" dirty="0"/>
              <a:t>", "</a:t>
            </a:r>
            <a:r>
              <a:rPr lang="ko-KR" altLang="en-US" cap="none" dirty="0"/>
              <a:t>영상 좋아요 수</a:t>
            </a:r>
            <a:r>
              <a:rPr lang="en-US" altLang="ko-KR" cap="none" dirty="0"/>
              <a:t>",</a:t>
            </a:r>
          </a:p>
          <a:p>
            <a:pPr marL="0" indent="0">
              <a:buNone/>
            </a:pPr>
            <a:r>
              <a:rPr lang="en-US" altLang="ko-KR" cap="none" dirty="0"/>
              <a:t>		    "</a:t>
            </a:r>
            <a:r>
              <a:rPr lang="ko-KR" altLang="en-US" cap="none" dirty="0"/>
              <a:t>댓글</a:t>
            </a:r>
            <a:r>
              <a:rPr lang="en-US" altLang="ko-KR" cap="none" dirty="0"/>
              <a:t>", "</a:t>
            </a:r>
            <a:r>
              <a:rPr lang="ko-KR" altLang="en-US" cap="none" dirty="0"/>
              <a:t>작성자</a:t>
            </a:r>
            <a:r>
              <a:rPr lang="en-US" altLang="ko-KR" cap="none" dirty="0"/>
              <a:t>", "</a:t>
            </a:r>
            <a:r>
              <a:rPr lang="ko-KR" altLang="en-US" cap="none" dirty="0"/>
              <a:t>댓글 작성일</a:t>
            </a:r>
            <a:r>
              <a:rPr lang="en-US" altLang="ko-KR" cap="none" dirty="0"/>
              <a:t>", "</a:t>
            </a:r>
            <a:r>
              <a:rPr lang="ko-KR" altLang="en-US" cap="none" dirty="0"/>
              <a:t>댓글 좋아요 수</a:t>
            </a:r>
            <a:r>
              <a:rPr lang="en-US" altLang="ko-KR" cap="none" dirty="0"/>
              <a:t>“</a:t>
            </a:r>
          </a:p>
          <a:p>
            <a:pPr marL="0" indent="0">
              <a:buNone/>
            </a:pPr>
            <a:endParaRPr lang="en-US" altLang="ko-KR" sz="600" dirty="0"/>
          </a:p>
          <a:p>
            <a:r>
              <a:rPr lang="ko-KR" altLang="en-US" dirty="0"/>
              <a:t>모델 학습용 데이터 </a:t>
            </a:r>
            <a:r>
              <a:rPr lang="en-US" altLang="ko-KR" dirty="0"/>
              <a:t>: </a:t>
            </a:r>
            <a:r>
              <a:rPr lang="en-US" altLang="ko-KR" dirty="0" err="1"/>
              <a:t>H</a:t>
            </a:r>
            <a:r>
              <a:rPr lang="en-US" altLang="ko-KR" cap="none" dirty="0" err="1"/>
              <a:t>ugging</a:t>
            </a:r>
            <a:r>
              <a:rPr lang="en-US" altLang="ko-KR" dirty="0" err="1"/>
              <a:t>F</a:t>
            </a:r>
            <a:r>
              <a:rPr lang="en-US" altLang="ko-KR" cap="none" dirty="0" err="1"/>
              <a:t>ace</a:t>
            </a:r>
            <a:r>
              <a:rPr lang="en-US" altLang="ko-KR" dirty="0"/>
              <a:t> </a:t>
            </a:r>
            <a:r>
              <a:rPr lang="en-US" altLang="ko-KR" dirty="0" err="1"/>
              <a:t>K</a:t>
            </a:r>
            <a:r>
              <a:rPr lang="en-US" altLang="ko-KR" cap="none" dirty="0" err="1"/>
              <a:t>o</a:t>
            </a:r>
            <a:r>
              <a:rPr lang="en-US" altLang="ko-KR" dirty="0" err="1"/>
              <a:t>E</a:t>
            </a:r>
            <a:r>
              <a:rPr lang="en-US" altLang="ko-KR" cap="none" dirty="0" err="1"/>
              <a:t>lectra</a:t>
            </a:r>
            <a:r>
              <a:rPr lang="en-US" altLang="ko-KR" dirty="0"/>
              <a:t>-</a:t>
            </a:r>
            <a:r>
              <a:rPr lang="en-US" altLang="ko-KR" cap="none" dirty="0"/>
              <a:t>small</a:t>
            </a:r>
            <a:r>
              <a:rPr lang="ko-KR" altLang="en-US" dirty="0"/>
              <a:t>을 이용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			NSMC(</a:t>
            </a:r>
            <a:r>
              <a:rPr lang="en-US" altLang="ko-KR" dirty="0" err="1"/>
              <a:t>N</a:t>
            </a:r>
            <a:r>
              <a:rPr lang="en-US" altLang="ko-KR" cap="none" dirty="0" err="1"/>
              <a:t>aver</a:t>
            </a:r>
            <a:r>
              <a:rPr lang="en-US" altLang="ko-KR" dirty="0"/>
              <a:t> S</a:t>
            </a:r>
            <a:r>
              <a:rPr lang="en-US" altLang="ko-KR" cap="none" dirty="0"/>
              <a:t>entiment</a:t>
            </a:r>
            <a:r>
              <a:rPr lang="en-US" altLang="ko-KR" dirty="0"/>
              <a:t> M</a:t>
            </a:r>
            <a:r>
              <a:rPr lang="en-US" altLang="ko-KR" cap="none" dirty="0"/>
              <a:t>ovie</a:t>
            </a:r>
            <a:r>
              <a:rPr lang="en-US" altLang="ko-KR" dirty="0"/>
              <a:t> C</a:t>
            </a:r>
            <a:r>
              <a:rPr lang="en-US" altLang="ko-KR" cap="none" dirty="0"/>
              <a:t>orpus</a:t>
            </a:r>
            <a:r>
              <a:rPr lang="en-US" altLang="ko-KR" dirty="0"/>
              <a:t>) </a:t>
            </a:r>
            <a:r>
              <a:rPr lang="ko-KR" altLang="en-US" dirty="0"/>
              <a:t>감성분석 모델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97464E4-D167-423A-B9B1-371A3E0947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51364"/>
            <a:ext cx="12192000" cy="2816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1480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0D5439-3A27-4023-ABEE-668D29CF9A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617" y="49389"/>
            <a:ext cx="10396882" cy="1151965"/>
          </a:xfrm>
        </p:spPr>
        <p:txBody>
          <a:bodyPr>
            <a:normAutofit/>
          </a:bodyPr>
          <a:lstStyle/>
          <a:p>
            <a:r>
              <a:rPr lang="ko-KR" altLang="en-US" sz="3600" dirty="0"/>
              <a:t>데이터 </a:t>
            </a:r>
            <a:r>
              <a:rPr lang="ko-KR" altLang="en-US" sz="3600" dirty="0" err="1"/>
              <a:t>전처리</a:t>
            </a:r>
            <a:r>
              <a:rPr lang="ko-KR" altLang="en-US" sz="3600" dirty="0"/>
              <a:t> 및 </a:t>
            </a:r>
            <a:r>
              <a:rPr lang="en-US" altLang="ko-KR" sz="3600" dirty="0" err="1"/>
              <a:t>eda</a:t>
            </a:r>
            <a:r>
              <a:rPr lang="en-US" altLang="ko-KR" sz="3600" dirty="0"/>
              <a:t> (</a:t>
            </a:r>
            <a:r>
              <a:rPr lang="ko-KR" altLang="en-US" sz="3600" dirty="0"/>
              <a:t>탐색적 데이터 분석</a:t>
            </a:r>
            <a:r>
              <a:rPr lang="en-US" altLang="ko-KR" sz="3600" dirty="0"/>
              <a:t>)</a:t>
            </a:r>
            <a:r>
              <a:rPr lang="ko-KR" altLang="en-US" sz="3600" dirty="0"/>
              <a:t> </a:t>
            </a:r>
            <a:endParaRPr lang="en-US" altLang="ko-KR" sz="3600" dirty="0"/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5DF6F181-A0C8-4DEC-BBCB-A4F06558DE69}"/>
              </a:ext>
            </a:extLst>
          </p:cNvPr>
          <p:cNvCxnSpPr>
            <a:cxnSpLocks/>
          </p:cNvCxnSpPr>
          <p:nvPr/>
        </p:nvCxnSpPr>
        <p:spPr>
          <a:xfrm>
            <a:off x="966787" y="5591720"/>
            <a:ext cx="186451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C2C942D2-8AEF-403B-9A21-AD4528E6CA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732" y="1006878"/>
            <a:ext cx="9977378" cy="4462889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C7887DFB-6557-4671-9838-319C5BD9332F}"/>
              </a:ext>
            </a:extLst>
          </p:cNvPr>
          <p:cNvSpPr/>
          <p:nvPr/>
        </p:nvSpPr>
        <p:spPr>
          <a:xfrm>
            <a:off x="872455" y="1320800"/>
            <a:ext cx="5993858" cy="4581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0009475-37DD-4C33-9D3E-E5D6CEFE7CAE}"/>
              </a:ext>
            </a:extLst>
          </p:cNvPr>
          <p:cNvSpPr/>
          <p:nvPr/>
        </p:nvSpPr>
        <p:spPr>
          <a:xfrm>
            <a:off x="872456" y="2780198"/>
            <a:ext cx="5993858" cy="4581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32A3FEB-74C1-426C-8E3E-7B74E2D12DC2}"/>
              </a:ext>
            </a:extLst>
          </p:cNvPr>
          <p:cNvSpPr/>
          <p:nvPr/>
        </p:nvSpPr>
        <p:spPr>
          <a:xfrm>
            <a:off x="872456" y="4253398"/>
            <a:ext cx="4910966" cy="4581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66371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0D5439-3A27-4023-ABEE-668D29CF9A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617" y="49389"/>
            <a:ext cx="10396882" cy="1151965"/>
          </a:xfrm>
        </p:spPr>
        <p:txBody>
          <a:bodyPr>
            <a:normAutofit/>
          </a:bodyPr>
          <a:lstStyle/>
          <a:p>
            <a:r>
              <a:rPr lang="ko-KR" altLang="en-US" sz="3600" dirty="0"/>
              <a:t>데이터 </a:t>
            </a:r>
            <a:r>
              <a:rPr lang="ko-KR" altLang="en-US" sz="3600" dirty="0" err="1"/>
              <a:t>전처리</a:t>
            </a:r>
            <a:r>
              <a:rPr lang="ko-KR" altLang="en-US" sz="3600" dirty="0"/>
              <a:t> 및 </a:t>
            </a:r>
            <a:r>
              <a:rPr lang="en-US" altLang="ko-KR" sz="3600" dirty="0" err="1"/>
              <a:t>eda</a:t>
            </a:r>
            <a:r>
              <a:rPr lang="en-US" altLang="ko-KR" sz="3600" dirty="0"/>
              <a:t> (</a:t>
            </a:r>
            <a:r>
              <a:rPr lang="ko-KR" altLang="en-US" sz="3600" dirty="0"/>
              <a:t>탐색적 데이터 분석</a:t>
            </a:r>
            <a:r>
              <a:rPr lang="en-US" altLang="ko-KR" sz="3600" dirty="0"/>
              <a:t>)</a:t>
            </a:r>
            <a:r>
              <a:rPr lang="ko-KR" altLang="en-US" sz="3600" dirty="0"/>
              <a:t> </a:t>
            </a:r>
            <a:endParaRPr lang="en-US" altLang="ko-KR" sz="36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ED7AEF9-22E9-4FDA-9C08-340574DAC5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6833" y="1080997"/>
            <a:ext cx="5886450" cy="448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6885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0D5439-3A27-4023-ABEE-668D29CF9A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617" y="49389"/>
            <a:ext cx="10396882" cy="1151965"/>
          </a:xfrm>
        </p:spPr>
        <p:txBody>
          <a:bodyPr>
            <a:normAutofit/>
          </a:bodyPr>
          <a:lstStyle/>
          <a:p>
            <a:r>
              <a:rPr lang="ko-KR" altLang="en-US" sz="3600" dirty="0"/>
              <a:t>데이터 </a:t>
            </a:r>
            <a:r>
              <a:rPr lang="ko-KR" altLang="en-US" sz="3600" dirty="0" err="1"/>
              <a:t>전처리</a:t>
            </a:r>
            <a:r>
              <a:rPr lang="ko-KR" altLang="en-US" sz="3600" dirty="0"/>
              <a:t> 및 </a:t>
            </a:r>
            <a:r>
              <a:rPr lang="en-US" altLang="ko-KR" sz="3600" dirty="0" err="1"/>
              <a:t>eda</a:t>
            </a:r>
            <a:r>
              <a:rPr lang="en-US" altLang="ko-KR" sz="3600" dirty="0"/>
              <a:t> (</a:t>
            </a:r>
            <a:r>
              <a:rPr lang="ko-KR" altLang="en-US" sz="3600" dirty="0"/>
              <a:t>탐색적 데이터 분석</a:t>
            </a:r>
            <a:r>
              <a:rPr lang="en-US" altLang="ko-KR" sz="3600" dirty="0"/>
              <a:t>)</a:t>
            </a:r>
            <a:r>
              <a:rPr lang="ko-KR" altLang="en-US" sz="3600" dirty="0"/>
              <a:t> </a:t>
            </a:r>
            <a:endParaRPr lang="en-US" altLang="ko-KR" sz="36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0F399F0-6FA2-41AA-A575-DD917ED7BE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3587" y="968062"/>
            <a:ext cx="6912942" cy="5408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9638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0D5439-3A27-4023-ABEE-668D29CF9A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617" y="49389"/>
            <a:ext cx="10396882" cy="1151965"/>
          </a:xfrm>
        </p:spPr>
        <p:txBody>
          <a:bodyPr>
            <a:normAutofit/>
          </a:bodyPr>
          <a:lstStyle/>
          <a:p>
            <a:r>
              <a:rPr lang="ko-KR" altLang="en-US" sz="3600" dirty="0"/>
              <a:t>데이터 </a:t>
            </a:r>
            <a:r>
              <a:rPr lang="ko-KR" altLang="en-US" sz="3600" dirty="0" err="1"/>
              <a:t>전처리</a:t>
            </a:r>
            <a:r>
              <a:rPr lang="ko-KR" altLang="en-US" sz="3600" dirty="0"/>
              <a:t> 및 </a:t>
            </a:r>
            <a:r>
              <a:rPr lang="en-US" altLang="ko-KR" sz="3600" dirty="0" err="1"/>
              <a:t>eda</a:t>
            </a:r>
            <a:r>
              <a:rPr lang="en-US" altLang="ko-KR" sz="3600" dirty="0"/>
              <a:t> (</a:t>
            </a:r>
            <a:r>
              <a:rPr lang="ko-KR" altLang="en-US" sz="3600" dirty="0"/>
              <a:t>탐색적 데이터 분석</a:t>
            </a:r>
            <a:r>
              <a:rPr lang="en-US" altLang="ko-KR" sz="3600" dirty="0"/>
              <a:t>)</a:t>
            </a:r>
            <a:r>
              <a:rPr lang="ko-KR" altLang="en-US" sz="3600" dirty="0"/>
              <a:t> </a:t>
            </a:r>
            <a:endParaRPr lang="en-US" altLang="ko-KR" sz="36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2EFA903-4D8A-4468-B6AC-BB032832B3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264" y="1038225"/>
            <a:ext cx="10293471" cy="5114926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C013CBEE-A65C-4D65-BABF-84CA623A12B3}"/>
              </a:ext>
            </a:extLst>
          </p:cNvPr>
          <p:cNvSpPr/>
          <p:nvPr/>
        </p:nvSpPr>
        <p:spPr>
          <a:xfrm>
            <a:off x="1015068" y="1446635"/>
            <a:ext cx="3858936" cy="4581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C4BC45B-F282-4EC0-B6E8-C233A5615C1E}"/>
              </a:ext>
            </a:extLst>
          </p:cNvPr>
          <p:cNvSpPr/>
          <p:nvPr/>
        </p:nvSpPr>
        <p:spPr>
          <a:xfrm>
            <a:off x="1015067" y="3137564"/>
            <a:ext cx="6090407" cy="4581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D35A193-F3B6-4E2B-A8C6-6330B5D2262E}"/>
              </a:ext>
            </a:extLst>
          </p:cNvPr>
          <p:cNvSpPr/>
          <p:nvPr/>
        </p:nvSpPr>
        <p:spPr>
          <a:xfrm>
            <a:off x="1015068" y="4828493"/>
            <a:ext cx="4966282" cy="4581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62681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0D5439-3A27-4023-ABEE-668D29CF9A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617" y="49389"/>
            <a:ext cx="10396882" cy="1151965"/>
          </a:xfrm>
        </p:spPr>
        <p:txBody>
          <a:bodyPr>
            <a:normAutofit/>
          </a:bodyPr>
          <a:lstStyle/>
          <a:p>
            <a:r>
              <a:rPr lang="ko-KR" altLang="en-US" sz="3600" dirty="0"/>
              <a:t>데이터 </a:t>
            </a:r>
            <a:r>
              <a:rPr lang="ko-KR" altLang="en-US" sz="3600" dirty="0" err="1"/>
              <a:t>전처리</a:t>
            </a:r>
            <a:r>
              <a:rPr lang="ko-KR" altLang="en-US" sz="3600" dirty="0"/>
              <a:t> 및 </a:t>
            </a:r>
            <a:r>
              <a:rPr lang="en-US" altLang="ko-KR" sz="3600" dirty="0" err="1"/>
              <a:t>eda</a:t>
            </a:r>
            <a:r>
              <a:rPr lang="en-US" altLang="ko-KR" sz="3600" dirty="0"/>
              <a:t> (</a:t>
            </a:r>
            <a:r>
              <a:rPr lang="ko-KR" altLang="en-US" sz="3600" dirty="0"/>
              <a:t>탐색적 데이터 분석</a:t>
            </a:r>
            <a:r>
              <a:rPr lang="en-US" altLang="ko-KR" sz="3600" dirty="0"/>
              <a:t>)</a:t>
            </a:r>
            <a:r>
              <a:rPr lang="ko-KR" altLang="en-US" sz="3600" dirty="0"/>
              <a:t> </a:t>
            </a:r>
            <a:endParaRPr lang="en-US" altLang="ko-KR" sz="36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5EB11F2-2E47-45C2-B513-88A359489D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563" y="1463673"/>
            <a:ext cx="3716482" cy="29464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D94D9B2-B0E4-418A-85D3-0D03A0FAF3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0081" y="1463673"/>
            <a:ext cx="3671838" cy="294639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C84E355-23BE-401B-B27B-8568703E5B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9955" y="1463673"/>
            <a:ext cx="3733605" cy="2946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51539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주요 이벤트">
  <a:themeElements>
    <a:clrScheme name="Main Event">
      <a:dk1>
        <a:sysClr val="windowText" lastClr="000000"/>
      </a:dk1>
      <a:lt1>
        <a:sysClr val="window" lastClr="FFFFFF"/>
      </a:lt1>
      <a:dk2>
        <a:srgbClr val="424242"/>
      </a:dk2>
      <a:lt2>
        <a:srgbClr val="C8C8C8"/>
      </a:lt2>
      <a:accent1>
        <a:srgbClr val="B80E0F"/>
      </a:accent1>
      <a:accent2>
        <a:srgbClr val="A6987D"/>
      </a:accent2>
      <a:accent3>
        <a:srgbClr val="7F9A71"/>
      </a:accent3>
      <a:accent4>
        <a:srgbClr val="64969F"/>
      </a:accent4>
      <a:accent5>
        <a:srgbClr val="9B75B2"/>
      </a:accent5>
      <a:accent6>
        <a:srgbClr val="80737A"/>
      </a:accent6>
      <a:hlink>
        <a:srgbClr val="F21213"/>
      </a:hlink>
      <a:folHlink>
        <a:srgbClr val="B6A394"/>
      </a:folHlink>
    </a:clrScheme>
    <a:fontScheme name="Main Event">
      <a:maj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in Even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blipFill>
          <a:blip xmlns:r="http://schemas.openxmlformats.org/officeDocument/2006/relationships" r:embed="rId1">
            <a:duotone>
              <a:schemeClr val="phClr">
                <a:shade val="88000"/>
                <a:lumMod val="88000"/>
              </a:schemeClr>
              <a:schemeClr val="phClr"/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25400" dist="127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0"/>
        </a:gradFill>
        <a:blipFill>
          <a:blip xmlns:r="http://schemas.openxmlformats.org/officeDocument/2006/relationships" r:embed="rId2">
            <a:duotone>
              <a:schemeClr val="phClr">
                <a:shade val="48000"/>
                <a:satMod val="110000"/>
                <a:lumMod val="40000"/>
              </a:schemeClr>
              <a:schemeClr val="phClr">
                <a:tint val="90000"/>
                <a:lumMod val="10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5816_TF89572720.potx" id="{E7F0BDD9-06E9-4A63-A562-59565A91F717}" vid="{5CEFB750-F67E-4123-99C7-0DF296DDBC57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B87EC98-6B93-4DBB-84B7-29394399C21E}">
  <ds:schemaRefs>
    <ds:schemaRef ds:uri="http://purl.org/dc/elements/1.1/"/>
    <ds:schemaRef ds:uri="16c05727-aa75-4e4a-9b5f-8a80a1165891"/>
    <ds:schemaRef ds:uri="http://purl.org/dc/terms/"/>
    <ds:schemaRef ds:uri="http://schemas.microsoft.com/office/2006/documentManagement/types"/>
    <ds:schemaRef ds:uri="http://schemas.openxmlformats.org/package/2006/metadata/core-properties"/>
    <ds:schemaRef ds:uri="http://schemas.microsoft.com/office/2006/metadata/properties"/>
    <ds:schemaRef ds:uri="http://www.w3.org/XML/1998/namespace"/>
    <ds:schemaRef ds:uri="http://schemas.microsoft.com/office/infopath/2007/PartnerControls"/>
    <ds:schemaRef ds:uri="71af3243-3dd4-4a8d-8c0d-dd76da1f02a5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869B39FA-2BEB-4921-B10B-B1704B18C07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C9ED721-6FC5-4FDF-92E9-513017B344D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주요 이벤트 디자인</Template>
  <TotalTime>0</TotalTime>
  <Words>376</Words>
  <Application>Microsoft Office PowerPoint</Application>
  <PresentationFormat>와이드스크린</PresentationFormat>
  <Paragraphs>65</Paragraphs>
  <Slides>21</Slides>
  <Notes>1</Notes>
  <HiddenSlides>1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6" baseType="lpstr">
      <vt:lpstr>맑은 고딕</vt:lpstr>
      <vt:lpstr>Arial</vt:lpstr>
      <vt:lpstr>Calibri</vt:lpstr>
      <vt:lpstr>Impact</vt:lpstr>
      <vt:lpstr>주요 이벤트</vt:lpstr>
      <vt:lpstr>2023년 강서구청장 보궐선거 예측분석</vt:lpstr>
      <vt:lpstr>목차</vt:lpstr>
      <vt:lpstr>주제선정이유</vt:lpstr>
      <vt:lpstr>데이터 소스</vt:lpstr>
      <vt:lpstr>데이터 전처리 및 eda (탐색적 데이터 분석) </vt:lpstr>
      <vt:lpstr>데이터 전처리 및 eda (탐색적 데이터 분석) </vt:lpstr>
      <vt:lpstr>데이터 전처리 및 eda (탐색적 데이터 분석) </vt:lpstr>
      <vt:lpstr>데이터 전처리 및 eda (탐색적 데이터 분석) </vt:lpstr>
      <vt:lpstr>데이터 전처리 및 eda (탐색적 데이터 분석) </vt:lpstr>
      <vt:lpstr>데이터 전처리 및 eda (탐색적 데이터 분석) </vt:lpstr>
      <vt:lpstr>모델 선택 및 이유</vt:lpstr>
      <vt:lpstr>모델 학습 및 평가</vt:lpstr>
      <vt:lpstr>모델 학습 및 평가</vt:lpstr>
      <vt:lpstr>모델 학습 및 평가</vt:lpstr>
      <vt:lpstr>결과 해석</vt:lpstr>
      <vt:lpstr>결과 해석</vt:lpstr>
      <vt:lpstr>결과 해석</vt:lpstr>
      <vt:lpstr>제한점 및 향후 개선 방향 </vt:lpstr>
      <vt:lpstr>결론</vt:lpstr>
      <vt:lpstr>참고 문헌 및 Q&amp;A</vt:lpstr>
      <vt:lpstr>MEMO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2023-10-06T02:16:19Z</dcterms:created>
  <dcterms:modified xsi:type="dcterms:W3CDTF">2023-10-10T08:20:14Z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